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6" r:id="rId3"/>
    <p:sldId id="282" r:id="rId4"/>
    <p:sldId id="278" r:id="rId5"/>
    <p:sldId id="279" r:id="rId6"/>
    <p:sldId id="283" r:id="rId7"/>
    <p:sldId id="284" r:id="rId8"/>
    <p:sldId id="280" r:id="rId9"/>
    <p:sldId id="281" r:id="rId10"/>
    <p:sldId id="285" r:id="rId11"/>
    <p:sldId id="286" r:id="rId12"/>
    <p:sldId id="287" r:id="rId13"/>
    <p:sldId id="277" r:id="rId14"/>
    <p:sldId id="272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95D55-7405-41A4-B9C3-BBE85D05CB66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563E246E-2C13-42A5-B5CA-81E667741BD8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MX" sz="1800" dirty="0"/>
            <a:t>COLORES: EFECTOS VISUALES. LAS LUCES REBOTAN DE CIERTA MANERA Y PRODUCEN CIERTOS COLORES, ES LO QUE PERCIBIMOS.</a:t>
          </a:r>
          <a:endParaRPr lang="en-US" sz="1800" dirty="0"/>
        </a:p>
      </dgm:t>
    </dgm:pt>
    <dgm:pt modelId="{031890E5-945A-4065-A137-5C5C2F67AB5F}" type="parTrans" cxnId="{C70B9482-A16C-444F-8F51-4F69FDDE219E}">
      <dgm:prSet/>
      <dgm:spPr/>
      <dgm:t>
        <a:bodyPr/>
        <a:lstStyle/>
        <a:p>
          <a:endParaRPr lang="en-US"/>
        </a:p>
      </dgm:t>
    </dgm:pt>
    <dgm:pt modelId="{E315FAA1-8476-4170-8B7D-E0FE0F4EEF00}" type="sibTrans" cxnId="{C70B9482-A16C-444F-8F51-4F69FDDE219E}">
      <dgm:prSet/>
      <dgm:spPr/>
      <dgm:t>
        <a:bodyPr/>
        <a:lstStyle/>
        <a:p>
          <a:endParaRPr lang="en-US"/>
        </a:p>
      </dgm:t>
    </dgm:pt>
    <dgm:pt modelId="{680872E7-5061-429A-9D10-111DD0D9E13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MX" sz="2800" dirty="0"/>
            <a:t>LUZ: UNA FORMA DE ENERGÍA</a:t>
          </a:r>
          <a:endParaRPr lang="en-US" sz="2800" dirty="0"/>
        </a:p>
      </dgm:t>
    </dgm:pt>
    <dgm:pt modelId="{4AF97F5D-16D6-4B3D-AAC9-365F70BFA413}" type="parTrans" cxnId="{D593BD37-7716-4BA8-AEC9-B153CFE73FD5}">
      <dgm:prSet/>
      <dgm:spPr/>
      <dgm:t>
        <a:bodyPr/>
        <a:lstStyle/>
        <a:p>
          <a:endParaRPr lang="en-US"/>
        </a:p>
      </dgm:t>
    </dgm:pt>
    <dgm:pt modelId="{1BF93596-C754-4BA4-B582-185B2B051F89}" type="sibTrans" cxnId="{D593BD37-7716-4BA8-AEC9-B153CFE73FD5}">
      <dgm:prSet/>
      <dgm:spPr/>
      <dgm:t>
        <a:bodyPr/>
        <a:lstStyle/>
        <a:p>
          <a:endParaRPr lang="en-US"/>
        </a:p>
      </dgm:t>
    </dgm:pt>
    <dgm:pt modelId="{0C2201B9-F7F5-4BE4-9FD2-A940E699269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MX" sz="2800" dirty="0"/>
            <a:t>SONIDO: VIBRACIONES QUE PRODUCEN LOS CUERPOS.</a:t>
          </a:r>
          <a:endParaRPr lang="en-US" sz="2800" dirty="0"/>
        </a:p>
      </dgm:t>
    </dgm:pt>
    <dgm:pt modelId="{5CBED0B8-8088-4A50-A4B4-CA60F15D00C2}" type="parTrans" cxnId="{8A916334-C635-4B59-9A99-5C961DB40CC1}">
      <dgm:prSet/>
      <dgm:spPr/>
      <dgm:t>
        <a:bodyPr/>
        <a:lstStyle/>
        <a:p>
          <a:endParaRPr lang="en-US"/>
        </a:p>
      </dgm:t>
    </dgm:pt>
    <dgm:pt modelId="{F647B687-3F59-4155-AFCC-411E101F9DAA}" type="sibTrans" cxnId="{8A916334-C635-4B59-9A99-5C961DB40CC1}">
      <dgm:prSet/>
      <dgm:spPr/>
      <dgm:t>
        <a:bodyPr/>
        <a:lstStyle/>
        <a:p>
          <a:endParaRPr lang="en-US"/>
        </a:p>
      </dgm:t>
    </dgm:pt>
    <dgm:pt modelId="{C2C8114B-A9B4-4A12-B7FD-EB1441A78D8D}" type="pres">
      <dgm:prSet presAssocID="{F1795D55-7405-41A4-B9C3-BBE85D05CB66}" presName="root" presStyleCnt="0">
        <dgm:presLayoutVars>
          <dgm:dir/>
          <dgm:resizeHandles val="exact"/>
        </dgm:presLayoutVars>
      </dgm:prSet>
      <dgm:spPr/>
    </dgm:pt>
    <dgm:pt modelId="{F8F94AD7-3683-4C70-9915-E17B47E5E76F}" type="pres">
      <dgm:prSet presAssocID="{563E246E-2C13-42A5-B5CA-81E667741BD8}" presName="compNode" presStyleCnt="0"/>
      <dgm:spPr/>
    </dgm:pt>
    <dgm:pt modelId="{F8AA366D-9D9F-4405-AF9C-43B08A6B49C7}" type="pres">
      <dgm:prSet presAssocID="{563E246E-2C13-42A5-B5CA-81E667741BD8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C44584E-9755-4319-8DCF-BDB7FAA664D3}" type="pres">
      <dgm:prSet presAssocID="{563E246E-2C13-42A5-B5CA-81E667741B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tista"/>
        </a:ext>
      </dgm:extLst>
    </dgm:pt>
    <dgm:pt modelId="{8C858BB0-7366-4C03-A19F-3A24D7470195}" type="pres">
      <dgm:prSet presAssocID="{563E246E-2C13-42A5-B5CA-81E667741BD8}" presName="spaceRect" presStyleCnt="0"/>
      <dgm:spPr/>
    </dgm:pt>
    <dgm:pt modelId="{32BE1AEF-89A8-4648-9992-7CF57927D732}" type="pres">
      <dgm:prSet presAssocID="{563E246E-2C13-42A5-B5CA-81E667741BD8}" presName="textRect" presStyleLbl="revTx" presStyleIdx="0" presStyleCnt="3">
        <dgm:presLayoutVars>
          <dgm:chMax val="1"/>
          <dgm:chPref val="1"/>
        </dgm:presLayoutVars>
      </dgm:prSet>
      <dgm:spPr/>
    </dgm:pt>
    <dgm:pt modelId="{320ACA17-C0DA-4DAB-BC76-676E6442C324}" type="pres">
      <dgm:prSet presAssocID="{E315FAA1-8476-4170-8B7D-E0FE0F4EEF00}" presName="sibTrans" presStyleCnt="0"/>
      <dgm:spPr/>
    </dgm:pt>
    <dgm:pt modelId="{0D57AE1D-BB62-4245-81B3-29A9A45E5695}" type="pres">
      <dgm:prSet presAssocID="{680872E7-5061-429A-9D10-111DD0D9E132}" presName="compNode" presStyleCnt="0"/>
      <dgm:spPr/>
    </dgm:pt>
    <dgm:pt modelId="{A9924703-ABF7-4DB8-AA08-8A4F023CB6FC}" type="pres">
      <dgm:prSet presAssocID="{680872E7-5061-429A-9D10-111DD0D9E132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7CE688B-5094-4F97-99A1-B0312FA97658}" type="pres">
      <dgm:prSet presAssocID="{680872E7-5061-429A-9D10-111DD0D9E13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mbilla"/>
        </a:ext>
      </dgm:extLst>
    </dgm:pt>
    <dgm:pt modelId="{1839882B-8C5F-4CB2-9938-790F9C503F74}" type="pres">
      <dgm:prSet presAssocID="{680872E7-5061-429A-9D10-111DD0D9E132}" presName="spaceRect" presStyleCnt="0"/>
      <dgm:spPr/>
    </dgm:pt>
    <dgm:pt modelId="{F84C1621-94F1-45EA-BBEA-3295E0DE2BDB}" type="pres">
      <dgm:prSet presAssocID="{680872E7-5061-429A-9D10-111DD0D9E132}" presName="textRect" presStyleLbl="revTx" presStyleIdx="1" presStyleCnt="3">
        <dgm:presLayoutVars>
          <dgm:chMax val="1"/>
          <dgm:chPref val="1"/>
        </dgm:presLayoutVars>
      </dgm:prSet>
      <dgm:spPr/>
    </dgm:pt>
    <dgm:pt modelId="{98E7E207-1BEE-4736-92F7-95A3CBEE4DB4}" type="pres">
      <dgm:prSet presAssocID="{1BF93596-C754-4BA4-B582-185B2B051F89}" presName="sibTrans" presStyleCnt="0"/>
      <dgm:spPr/>
    </dgm:pt>
    <dgm:pt modelId="{00DA2C44-C484-4CC3-A0E3-78A6BC9163B1}" type="pres">
      <dgm:prSet presAssocID="{0C2201B9-F7F5-4BE4-9FD2-A940E699269C}" presName="compNode" presStyleCnt="0"/>
      <dgm:spPr/>
    </dgm:pt>
    <dgm:pt modelId="{B195F58E-F067-4D4F-91AF-83294B31DC3D}" type="pres">
      <dgm:prSet presAssocID="{0C2201B9-F7F5-4BE4-9FD2-A940E699269C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09AD6E7-9396-4D49-80B9-A4BE1D6C0E36}" type="pres">
      <dgm:prSet presAssocID="{0C2201B9-F7F5-4BE4-9FD2-A940E69926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z"/>
        </a:ext>
      </dgm:extLst>
    </dgm:pt>
    <dgm:pt modelId="{482F1FFF-EC90-4BFB-9B1D-17B5B386CD29}" type="pres">
      <dgm:prSet presAssocID="{0C2201B9-F7F5-4BE4-9FD2-A940E699269C}" presName="spaceRect" presStyleCnt="0"/>
      <dgm:spPr/>
    </dgm:pt>
    <dgm:pt modelId="{B54A4DB9-59C1-42E0-9B46-AD0E2E3B6FA5}" type="pres">
      <dgm:prSet presAssocID="{0C2201B9-F7F5-4BE4-9FD2-A940E699269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F6B7333-2D85-4A59-9D87-3BC3A9A00690}" type="presOf" srcId="{680872E7-5061-429A-9D10-111DD0D9E132}" destId="{F84C1621-94F1-45EA-BBEA-3295E0DE2BDB}" srcOrd="0" destOrd="0" presId="urn:microsoft.com/office/officeart/2018/5/layout/IconLeafLabelList"/>
    <dgm:cxn modelId="{8A916334-C635-4B59-9A99-5C961DB40CC1}" srcId="{F1795D55-7405-41A4-B9C3-BBE85D05CB66}" destId="{0C2201B9-F7F5-4BE4-9FD2-A940E699269C}" srcOrd="2" destOrd="0" parTransId="{5CBED0B8-8088-4A50-A4B4-CA60F15D00C2}" sibTransId="{F647B687-3F59-4155-AFCC-411E101F9DAA}"/>
    <dgm:cxn modelId="{D593BD37-7716-4BA8-AEC9-B153CFE73FD5}" srcId="{F1795D55-7405-41A4-B9C3-BBE85D05CB66}" destId="{680872E7-5061-429A-9D10-111DD0D9E132}" srcOrd="1" destOrd="0" parTransId="{4AF97F5D-16D6-4B3D-AAC9-365F70BFA413}" sibTransId="{1BF93596-C754-4BA4-B582-185B2B051F89}"/>
    <dgm:cxn modelId="{9C4AB35C-48CD-4F65-8407-B680660A3D57}" type="presOf" srcId="{0C2201B9-F7F5-4BE4-9FD2-A940E699269C}" destId="{B54A4DB9-59C1-42E0-9B46-AD0E2E3B6FA5}" srcOrd="0" destOrd="0" presId="urn:microsoft.com/office/officeart/2018/5/layout/IconLeafLabelList"/>
    <dgm:cxn modelId="{C8921044-652C-4139-B93E-24C599C439D3}" type="presOf" srcId="{F1795D55-7405-41A4-B9C3-BBE85D05CB66}" destId="{C2C8114B-A9B4-4A12-B7FD-EB1441A78D8D}" srcOrd="0" destOrd="0" presId="urn:microsoft.com/office/officeart/2018/5/layout/IconLeafLabelList"/>
    <dgm:cxn modelId="{C70B9482-A16C-444F-8F51-4F69FDDE219E}" srcId="{F1795D55-7405-41A4-B9C3-BBE85D05CB66}" destId="{563E246E-2C13-42A5-B5CA-81E667741BD8}" srcOrd="0" destOrd="0" parTransId="{031890E5-945A-4065-A137-5C5C2F67AB5F}" sibTransId="{E315FAA1-8476-4170-8B7D-E0FE0F4EEF00}"/>
    <dgm:cxn modelId="{586996AC-3DC4-4F7F-9CF2-1CDFC19A3EFC}" type="presOf" srcId="{563E246E-2C13-42A5-B5CA-81E667741BD8}" destId="{32BE1AEF-89A8-4648-9992-7CF57927D732}" srcOrd="0" destOrd="0" presId="urn:microsoft.com/office/officeart/2018/5/layout/IconLeafLabelList"/>
    <dgm:cxn modelId="{A5C19125-46DC-43E3-96D3-9304D761D85B}" type="presParOf" srcId="{C2C8114B-A9B4-4A12-B7FD-EB1441A78D8D}" destId="{F8F94AD7-3683-4C70-9915-E17B47E5E76F}" srcOrd="0" destOrd="0" presId="urn:microsoft.com/office/officeart/2018/5/layout/IconLeafLabelList"/>
    <dgm:cxn modelId="{CDD61BC9-9C76-4DEC-91C8-BE76895DEEAB}" type="presParOf" srcId="{F8F94AD7-3683-4C70-9915-E17B47E5E76F}" destId="{F8AA366D-9D9F-4405-AF9C-43B08A6B49C7}" srcOrd="0" destOrd="0" presId="urn:microsoft.com/office/officeart/2018/5/layout/IconLeafLabelList"/>
    <dgm:cxn modelId="{FCFFE103-6E56-464F-A6CB-E8BBBB19357D}" type="presParOf" srcId="{F8F94AD7-3683-4C70-9915-E17B47E5E76F}" destId="{6C44584E-9755-4319-8DCF-BDB7FAA664D3}" srcOrd="1" destOrd="0" presId="urn:microsoft.com/office/officeart/2018/5/layout/IconLeafLabelList"/>
    <dgm:cxn modelId="{0F35B7B7-5571-4713-8B1B-A606AD8F3B5B}" type="presParOf" srcId="{F8F94AD7-3683-4C70-9915-E17B47E5E76F}" destId="{8C858BB0-7366-4C03-A19F-3A24D7470195}" srcOrd="2" destOrd="0" presId="urn:microsoft.com/office/officeart/2018/5/layout/IconLeafLabelList"/>
    <dgm:cxn modelId="{C2D5AF28-15FF-40B2-A9D1-7923BDF45412}" type="presParOf" srcId="{F8F94AD7-3683-4C70-9915-E17B47E5E76F}" destId="{32BE1AEF-89A8-4648-9992-7CF57927D732}" srcOrd="3" destOrd="0" presId="urn:microsoft.com/office/officeart/2018/5/layout/IconLeafLabelList"/>
    <dgm:cxn modelId="{6B138C58-CD42-48F2-8852-6DE0AE42D598}" type="presParOf" srcId="{C2C8114B-A9B4-4A12-B7FD-EB1441A78D8D}" destId="{320ACA17-C0DA-4DAB-BC76-676E6442C324}" srcOrd="1" destOrd="0" presId="urn:microsoft.com/office/officeart/2018/5/layout/IconLeafLabelList"/>
    <dgm:cxn modelId="{CE3BEDAB-DFDE-4CA3-8C7A-79F11C044098}" type="presParOf" srcId="{C2C8114B-A9B4-4A12-B7FD-EB1441A78D8D}" destId="{0D57AE1D-BB62-4245-81B3-29A9A45E5695}" srcOrd="2" destOrd="0" presId="urn:microsoft.com/office/officeart/2018/5/layout/IconLeafLabelList"/>
    <dgm:cxn modelId="{174D475B-E521-4CE6-868B-F85C390F9C09}" type="presParOf" srcId="{0D57AE1D-BB62-4245-81B3-29A9A45E5695}" destId="{A9924703-ABF7-4DB8-AA08-8A4F023CB6FC}" srcOrd="0" destOrd="0" presId="urn:microsoft.com/office/officeart/2018/5/layout/IconLeafLabelList"/>
    <dgm:cxn modelId="{B8D6FA10-7EE5-4E92-B645-2364A0F3D991}" type="presParOf" srcId="{0D57AE1D-BB62-4245-81B3-29A9A45E5695}" destId="{D7CE688B-5094-4F97-99A1-B0312FA97658}" srcOrd="1" destOrd="0" presId="urn:microsoft.com/office/officeart/2018/5/layout/IconLeafLabelList"/>
    <dgm:cxn modelId="{86E7E2CF-371D-4385-B543-FAD1D9DC8721}" type="presParOf" srcId="{0D57AE1D-BB62-4245-81B3-29A9A45E5695}" destId="{1839882B-8C5F-4CB2-9938-790F9C503F74}" srcOrd="2" destOrd="0" presId="urn:microsoft.com/office/officeart/2018/5/layout/IconLeafLabelList"/>
    <dgm:cxn modelId="{1096BAAE-87A8-4651-836D-2D5BF63088F0}" type="presParOf" srcId="{0D57AE1D-BB62-4245-81B3-29A9A45E5695}" destId="{F84C1621-94F1-45EA-BBEA-3295E0DE2BDB}" srcOrd="3" destOrd="0" presId="urn:microsoft.com/office/officeart/2018/5/layout/IconLeafLabelList"/>
    <dgm:cxn modelId="{A3D2DCE3-658F-451F-A44E-9902FB3FA9B9}" type="presParOf" srcId="{C2C8114B-A9B4-4A12-B7FD-EB1441A78D8D}" destId="{98E7E207-1BEE-4736-92F7-95A3CBEE4DB4}" srcOrd="3" destOrd="0" presId="urn:microsoft.com/office/officeart/2018/5/layout/IconLeafLabelList"/>
    <dgm:cxn modelId="{32D35464-EC6A-4283-94D2-21BF0849EDEF}" type="presParOf" srcId="{C2C8114B-A9B4-4A12-B7FD-EB1441A78D8D}" destId="{00DA2C44-C484-4CC3-A0E3-78A6BC9163B1}" srcOrd="4" destOrd="0" presId="urn:microsoft.com/office/officeart/2018/5/layout/IconLeafLabelList"/>
    <dgm:cxn modelId="{18BC3B01-DF6D-4295-A67C-2266D1050E18}" type="presParOf" srcId="{00DA2C44-C484-4CC3-A0E3-78A6BC9163B1}" destId="{B195F58E-F067-4D4F-91AF-83294B31DC3D}" srcOrd="0" destOrd="0" presId="urn:microsoft.com/office/officeart/2018/5/layout/IconLeafLabelList"/>
    <dgm:cxn modelId="{AC191841-5C27-4055-A149-8302DB6B5CC1}" type="presParOf" srcId="{00DA2C44-C484-4CC3-A0E3-78A6BC9163B1}" destId="{009AD6E7-9396-4D49-80B9-A4BE1D6C0E36}" srcOrd="1" destOrd="0" presId="urn:microsoft.com/office/officeart/2018/5/layout/IconLeafLabelList"/>
    <dgm:cxn modelId="{141C13AC-C989-41BF-B312-28298F47A866}" type="presParOf" srcId="{00DA2C44-C484-4CC3-A0E3-78A6BC9163B1}" destId="{482F1FFF-EC90-4BFB-9B1D-17B5B386CD29}" srcOrd="2" destOrd="0" presId="urn:microsoft.com/office/officeart/2018/5/layout/IconLeafLabelList"/>
    <dgm:cxn modelId="{EB20B962-5AA7-4E84-96C6-43DD9CA49C56}" type="presParOf" srcId="{00DA2C44-C484-4CC3-A0E3-78A6BC9163B1}" destId="{B54A4DB9-59C1-42E0-9B46-AD0E2E3B6F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A366D-9D9F-4405-AF9C-43B08A6B49C7}">
      <dsp:nvSpPr>
        <dsp:cNvPr id="0" name=""/>
        <dsp:cNvSpPr/>
      </dsp:nvSpPr>
      <dsp:spPr>
        <a:xfrm>
          <a:off x="679050" y="35454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4584E-9755-4319-8DCF-BDB7FAA664D3}">
      <dsp:nvSpPr>
        <dsp:cNvPr id="0" name=""/>
        <dsp:cNvSpPr/>
      </dsp:nvSpPr>
      <dsp:spPr>
        <a:xfrm>
          <a:off x="1081237" y="756735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E1AEF-89A8-4648-9992-7CF57927D732}">
      <dsp:nvSpPr>
        <dsp:cNvPr id="0" name=""/>
        <dsp:cNvSpPr/>
      </dsp:nvSpPr>
      <dsp:spPr>
        <a:xfrm>
          <a:off x="75768" y="2829547"/>
          <a:ext cx="3093750" cy="174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800" kern="1200" dirty="0"/>
            <a:t>COLORES: EFECTOS VISUALES. LAS LUCES REBOTAN DE CIERTA MANERA Y PRODUCEN CIERTOS COLORES, ES LO QUE PERCIBIMOS.</a:t>
          </a:r>
          <a:endParaRPr lang="en-US" sz="1800" kern="1200" dirty="0"/>
        </a:p>
      </dsp:txBody>
      <dsp:txXfrm>
        <a:off x="75768" y="2829547"/>
        <a:ext cx="3093750" cy="1740842"/>
      </dsp:txXfrm>
    </dsp:sp>
    <dsp:sp modelId="{A9924703-ABF7-4DB8-AA08-8A4F023CB6FC}">
      <dsp:nvSpPr>
        <dsp:cNvPr id="0" name=""/>
        <dsp:cNvSpPr/>
      </dsp:nvSpPr>
      <dsp:spPr>
        <a:xfrm>
          <a:off x="4314206" y="35454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E688B-5094-4F97-99A1-B0312FA97658}">
      <dsp:nvSpPr>
        <dsp:cNvPr id="0" name=""/>
        <dsp:cNvSpPr/>
      </dsp:nvSpPr>
      <dsp:spPr>
        <a:xfrm>
          <a:off x="4716393" y="756735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C1621-94F1-45EA-BBEA-3295E0DE2BDB}">
      <dsp:nvSpPr>
        <dsp:cNvPr id="0" name=""/>
        <dsp:cNvSpPr/>
      </dsp:nvSpPr>
      <dsp:spPr>
        <a:xfrm>
          <a:off x="3710925" y="2829547"/>
          <a:ext cx="3093750" cy="174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800" kern="1200" dirty="0"/>
            <a:t>LUZ: UNA FORMA DE ENERGÍA</a:t>
          </a:r>
          <a:endParaRPr lang="en-US" sz="2800" kern="1200" dirty="0"/>
        </a:p>
      </dsp:txBody>
      <dsp:txXfrm>
        <a:off x="3710925" y="2829547"/>
        <a:ext cx="3093750" cy="1740842"/>
      </dsp:txXfrm>
    </dsp:sp>
    <dsp:sp modelId="{B195F58E-F067-4D4F-91AF-83294B31DC3D}">
      <dsp:nvSpPr>
        <dsp:cNvPr id="0" name=""/>
        <dsp:cNvSpPr/>
      </dsp:nvSpPr>
      <dsp:spPr>
        <a:xfrm>
          <a:off x="7949362" y="35454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9AD6E7-9396-4D49-80B9-A4BE1D6C0E36}">
      <dsp:nvSpPr>
        <dsp:cNvPr id="0" name=""/>
        <dsp:cNvSpPr/>
      </dsp:nvSpPr>
      <dsp:spPr>
        <a:xfrm>
          <a:off x="8351550" y="756735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A4DB9-59C1-42E0-9B46-AD0E2E3B6FA5}">
      <dsp:nvSpPr>
        <dsp:cNvPr id="0" name=""/>
        <dsp:cNvSpPr/>
      </dsp:nvSpPr>
      <dsp:spPr>
        <a:xfrm>
          <a:off x="7346081" y="2829547"/>
          <a:ext cx="3093750" cy="174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800" kern="1200" dirty="0"/>
            <a:t>SONIDO: VIBRACIONES QUE PRODUCEN LOS CUERPOS.</a:t>
          </a:r>
          <a:endParaRPr lang="en-US" sz="2800" kern="1200" dirty="0"/>
        </a:p>
      </dsp:txBody>
      <dsp:txXfrm>
        <a:off x="7346081" y="2829547"/>
        <a:ext cx="3093750" cy="1740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90DD7-B7EA-42DB-B12E-C5AF448C8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E20967-C6D9-43F6-8281-70BE6447B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4D450-DE46-4CE3-811E-6371A6B8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B67E9-0B40-406C-BDBF-B299A410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5D1484-AA15-4F2D-9EA4-DEC359D3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4170A-6BF8-4281-B2B8-E086B5D6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E30728-6AFF-4002-A607-28EEB8CD6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C2BFA0-7F22-428A-BC08-53B633A7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42C6DD-D4D0-4503-93DD-BFA01510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B66A5-1862-438A-A413-0A831E5F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75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6565A0-C3D5-4DC4-9A5A-66B4D464A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D651B1-5A3F-42C3-937A-5CCB43A2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55DCF-6179-41CF-B871-729366B4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3B37B-3DEB-4F9D-BD29-F1D17008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1AD4B-8F02-4845-8BCD-108147A1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17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2BF2C-6B1C-4C3F-832A-63B2DCF3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04839-42A5-4ACE-82C2-6A7B718AB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5D992-79BF-4954-AFE6-2A2A3E8E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4E103-2D19-49DF-BD62-BD666447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3503E-29C2-4DE7-AF4D-0D5A34DC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60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228F5-0869-480A-A113-AAB9505A9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1CDB4-CA90-4F82-A684-A876855D4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6E79D-6A75-4EC0-A9EC-26728A9FB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7CC5F0-E9D4-44EC-9469-5468EE9C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A783F-71E5-4F9A-9628-B20AC774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58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99A13-40B8-4E8D-815A-5B2AFF79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A53C64-A400-4054-9669-79743BDD0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04044E-0B7B-4FA9-80FA-9CE64B6C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5C2BCB-0413-4514-9353-46D538BA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C09AB-A7A7-4A6F-9F72-6E536373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5D8284-037F-4883-B736-454AB944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26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92F7C-DCCD-4B7C-A38A-3D0E5593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D60CD-857D-44D5-B49F-7AF565E7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963863-898E-4F1E-96DC-96E6C09B5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9EEEC5-1EA7-4392-B847-AEC25C7D8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904C19-24F2-4CB6-99F2-B1F137A82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03EA4E-673C-47D0-A5E1-1C182206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BCD8F1-9B42-4DC7-A01C-AEBDFF56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2D6442-83FF-44C3-AB60-82B00280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96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ED63E-BD43-4882-BBE7-EC79CE78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29E5C1-08A4-4B80-BF4D-EBD8FCA4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84B63-1346-4708-A401-590535C9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FF465C-7B6D-4F72-A48D-1AD7DF3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63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919062-9D5B-4F27-934E-2B1B215C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2D6D80-F232-4DE2-91B6-7771E1F3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A722A1-6B36-4982-A33D-9A036872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3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66883-4A9F-455E-9FA5-ABCCA22B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5A67BA-A152-4D86-83F7-3AB12700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10DAF-DEB5-407E-B635-87441FCB3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27DB22-1477-43FF-B7F8-50FEFDE8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D8105-4332-4959-B6E4-BA732255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8D3A0-208E-48A1-A402-C7CD5C32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9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71648-9AD3-4601-A5F8-7F4BE355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5157CF-406A-4BA3-96DC-DFDD427EA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2477A8-ECD1-4789-AA86-D6C3019FD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45DB0A-7D40-45C4-9CEA-B50BF4C3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CB6CA-ED30-4543-ADF3-1A5CA9B8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CFD98F-CC04-4286-9A9D-A82A0855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8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8D21FD-BB2F-4F64-B361-DFB78D58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F0C37-1CC6-4E95-962C-603EDF88F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C9FE3-6622-4D62-8C94-F5F1E1081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90CD6-CE53-4DA2-93BA-D0BC6F95C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808F80-285F-42A0-95AB-23C1B672E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03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3BA122-8F33-4BF1-9F94-9F9E91161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42416"/>
            <a:ext cx="4322347" cy="4793762"/>
          </a:xfrm>
        </p:spPr>
        <p:txBody>
          <a:bodyPr>
            <a:normAutofit/>
          </a:bodyPr>
          <a:lstStyle/>
          <a:p>
            <a:r>
              <a:rPr lang="es-MX" sz="4800" b="1" dirty="0">
                <a:solidFill>
                  <a:srgbClr val="FF0000"/>
                </a:solidFill>
              </a:rPr>
              <a:t>OA 9: </a:t>
            </a:r>
            <a:r>
              <a:rPr lang="es-MX" sz="4800" b="1" dirty="0">
                <a:solidFill>
                  <a:srgbClr val="00B050"/>
                </a:solidFill>
              </a:rPr>
              <a:t>“IDENTIFICAR PROPIEDADES GENERALES DE LA MATERIA EN EL ENTORNO”</a:t>
            </a:r>
            <a:endParaRPr lang="es-CL" sz="4800" b="1" dirty="0">
              <a:solidFill>
                <a:srgbClr val="00B050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2A407-516C-4590-9403-34038E9BB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761488"/>
            <a:ext cx="242107" cy="1340860"/>
            <a:chOff x="56167" y="2761488"/>
            <a:chExt cx="242107" cy="1340860"/>
          </a:xfrm>
        </p:grpSpPr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D3F47A57-50EC-4964-85FA-84B326B77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3467C0A-5C92-4A25-BA16-53665D54B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435F4864-0253-4261-9AED-5E798B971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id="{6BEA136C-3A72-42D2-9D59-E9403321B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id="{306AAEAC-F37D-46C1-B3C8-293E7014E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:a16="http://schemas.microsoft.com/office/drawing/2014/main" id="{3139D819-91EA-46A0-93FF-45FF7A8A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08F35BD0-1ED8-41A6-B3CE-C40EAA004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C2886557-BD78-4C10-BB29-2E34CD8C8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id="{CACD67D1-ACC3-43BE-9A0A-7713F6F09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A4E2C77A-D17B-4792-9ED5-287238323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id="{ABE3CB03-D3EF-45F1-8FBD-E9B86CDD1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9">
              <a:extLst>
                <a:ext uri="{FF2B5EF4-FFF2-40B4-BE49-F238E27FC236}">
                  <a16:creationId xmlns:a16="http://schemas.microsoft.com/office/drawing/2014/main" id="{26C9EA63-B864-4041-AD52-E26240DA3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id="{DFD9C0DC-3AA4-48DE-8C65-AB56C588F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id="{82D52FD4-9CAA-4610-A07A-289A740AF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">
              <a:extLst>
                <a:ext uri="{FF2B5EF4-FFF2-40B4-BE49-F238E27FC236}">
                  <a16:creationId xmlns:a16="http://schemas.microsoft.com/office/drawing/2014/main" id="{D0436FA3-25D9-4C12-8F4A-80A407954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49101D1B-A82E-40CF-9A50-754308C21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id="{4F434848-83AC-4070-8D97-8A006210F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40745A98-11F5-47FE-9220-B93A61DA9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2">
              <a:extLst>
                <a:ext uri="{FF2B5EF4-FFF2-40B4-BE49-F238E27FC236}">
                  <a16:creationId xmlns:a16="http://schemas.microsoft.com/office/drawing/2014/main" id="{47B6E1B3-283D-4CF7-970C-352DB472E5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7675737E-FE46-420B-B3AF-75399E8FC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0605" y="1"/>
            <a:ext cx="2681395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587" y="767714"/>
            <a:ext cx="6454975" cy="53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DF9805-99C2-44C6-A750-0CD3EF9F3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109" y="1178446"/>
            <a:ext cx="5662845" cy="454359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s-MX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1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s-MX" sz="3600" b="1" dirty="0">
                <a:solidFill>
                  <a:srgbClr val="FFFFFF"/>
                </a:solidFill>
              </a:rPr>
              <a:t>Formular y responder preguntas relacionadas con las características de la materia en el entorno, tales como: ¿el gas de un globo tiene masa? ¿cómo se mide el volumen del agua?</a:t>
            </a:r>
            <a:endParaRPr lang="en-US" sz="3600" b="1" dirty="0">
              <a:solidFill>
                <a:srgbClr val="FFFFFF"/>
              </a:solidFill>
            </a:endParaRPr>
          </a:p>
          <a:p>
            <a:endParaRPr lang="es-CL" sz="1800" dirty="0">
              <a:solidFill>
                <a:srgbClr val="FFFFFF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B0856A-53E2-4978-845F-155FF198EBD3}"/>
              </a:ext>
            </a:extLst>
          </p:cNvPr>
          <p:cNvSpPr txBox="1"/>
          <p:nvPr/>
        </p:nvSpPr>
        <p:spPr>
          <a:xfrm>
            <a:off x="239047" y="247511"/>
            <a:ext cx="3668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Profesora Graciela Peña Neira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11916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168813"/>
            <a:ext cx="11139854" cy="184425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PODEMOS MEDIR LA MATERIA: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LA MASA: ES LO QUE PESA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82" y="1645723"/>
            <a:ext cx="11398236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E7E6E6"/>
                </a:solidFill>
              </a:rPr>
              <a:t>PIEDRA: SUS PARTES ESTÁN MUY JUNTITAS.                     ALGODÓN: SUS PARTES ESTAN MÁS SEPARADAS</a:t>
            </a:r>
          </a:p>
          <a:p>
            <a:pPr marL="0" indent="0" algn="ctr">
              <a:buNone/>
            </a:pPr>
            <a:endParaRPr lang="en-US" sz="2000" dirty="0">
              <a:solidFill>
                <a:srgbClr val="E7E6E6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D92C53A6-CA73-4AF5-BF86-1BEC91FD0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7" y="2604724"/>
            <a:ext cx="5455917" cy="364182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2491272A-5666-45DF-8B79-6EAF68A4D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73" y="2604724"/>
            <a:ext cx="5455917" cy="364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9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169108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VOLUMEN: ES LO QUE OCUPA UN CUERPO EN EL ESPACIO.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SE MIDE EN LITROS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1E1AB778-8B25-4C39-918F-77BBF5BE08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996"/>
          <a:stretch/>
        </p:blipFill>
        <p:spPr>
          <a:xfrm>
            <a:off x="331567" y="2596893"/>
            <a:ext cx="5455917" cy="365748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80BDBA45-B315-4F19-9B89-65F677D679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20" r="2" b="6953"/>
          <a:stretch/>
        </p:blipFill>
        <p:spPr>
          <a:xfrm>
            <a:off x="6445073" y="2596894"/>
            <a:ext cx="5455917" cy="365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7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223210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1400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LA TEMPERATURA:TERMÓMETRO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FRÍO O CALIENTE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CCC7DD92-1F42-4ACA-B188-D794FC853C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28"/>
          <a:stretch/>
        </p:blipFill>
        <p:spPr>
          <a:xfrm>
            <a:off x="453079" y="2426818"/>
            <a:ext cx="5212892" cy="399763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A9BC1B5F-1141-47AB-AB2B-46820CFFF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3346"/>
          <a:stretch/>
        </p:blipFill>
        <p:spPr>
          <a:xfrm>
            <a:off x="6445073" y="2528019"/>
            <a:ext cx="5455917" cy="38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9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185E05-8681-4745-AACE-D9D17A298A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608" b="46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9FCAA81-35B8-4F94-83A1-11C1FDE5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¿QUÉ NO ES MATERIA?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3AFD4F-F394-472F-A61C-F4DA9F38C6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563" y="1825625"/>
            <a:ext cx="11563350" cy="4729920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2ACAE7B-FB0B-4007-AD02-63231D7CC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80516"/>
              </p:ext>
            </p:extLst>
          </p:nvPr>
        </p:nvGraphicFramePr>
        <p:xfrm>
          <a:off x="838200" y="1252025"/>
          <a:ext cx="10515600" cy="492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2855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7B743-F7E9-4D00-A697-F6B2E4B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pPr algn="ctr"/>
            <a:r>
              <a:rPr lang="es-MX" sz="8800" b="1" dirty="0">
                <a:solidFill>
                  <a:srgbClr val="00B050"/>
                </a:solidFill>
              </a:rPr>
              <a:t>¡BUEN TRABAJO!</a:t>
            </a:r>
            <a:endParaRPr lang="es-CL" sz="8800" b="1" dirty="0">
              <a:solidFill>
                <a:srgbClr val="00B05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889E5-D8F7-43E1-B33B-AA0E2F889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3235" y="4286250"/>
            <a:ext cx="5526411" cy="2386013"/>
          </a:xfrm>
        </p:spPr>
        <p:txBody>
          <a:bodyPr>
            <a:normAutofit fontScale="92500" lnSpcReduction="20000"/>
          </a:bodyPr>
          <a:lstStyle/>
          <a:p>
            <a:endParaRPr lang="es-MX" sz="1700" dirty="0"/>
          </a:p>
          <a:p>
            <a:pPr algn="ctr"/>
            <a:r>
              <a:rPr lang="es-MX" sz="2600" b="1" dirty="0">
                <a:solidFill>
                  <a:srgbClr val="2C17A9"/>
                </a:solidFill>
              </a:rPr>
              <a:t>4° básico 2021</a:t>
            </a:r>
          </a:p>
          <a:p>
            <a:pPr algn="ctr"/>
            <a:r>
              <a:rPr lang="es-MX" sz="2600" b="1" dirty="0">
                <a:solidFill>
                  <a:srgbClr val="2C17A9"/>
                </a:solidFill>
              </a:rPr>
              <a:t>Colegio Joaquín Edwards Bello</a:t>
            </a:r>
          </a:p>
          <a:p>
            <a:pPr algn="ctr"/>
            <a:r>
              <a:rPr lang="es-MX" sz="2600" b="1" dirty="0">
                <a:solidFill>
                  <a:srgbClr val="2C17A9"/>
                </a:solidFill>
              </a:rPr>
              <a:t>Programa de Integración Escolar </a:t>
            </a:r>
          </a:p>
          <a:p>
            <a:pPr algn="ctr"/>
            <a:endParaRPr lang="es-MX" sz="2600" b="1" dirty="0">
              <a:solidFill>
                <a:srgbClr val="2C17A9"/>
              </a:solidFill>
            </a:endParaRPr>
          </a:p>
          <a:p>
            <a:pPr algn="ctr"/>
            <a:r>
              <a:rPr lang="es-MX" sz="2600" b="1" dirty="0">
                <a:solidFill>
                  <a:srgbClr val="2C17A9"/>
                </a:solidFill>
              </a:rPr>
              <a:t>Profesora Graciela Peña </a:t>
            </a:r>
            <a:endParaRPr lang="es-CL" sz="2600" b="1" dirty="0">
              <a:solidFill>
                <a:srgbClr val="2C17A9"/>
              </a:solidFill>
            </a:endParaRPr>
          </a:p>
        </p:txBody>
      </p:sp>
      <p:pic>
        <p:nvPicPr>
          <p:cNvPr id="4" name="Imagen 3" descr="Vista desde lo alto de un edificio&#10;&#10;Descripción generada automáticamente">
            <a:extLst>
              <a:ext uri="{FF2B5EF4-FFF2-40B4-BE49-F238E27FC236}">
                <a16:creationId xmlns:a16="http://schemas.microsoft.com/office/drawing/2014/main" id="{F65F0602-6224-43CF-B632-92B2BFAF9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0" r="-1" b="-1"/>
          <a:stretch/>
        </p:blipFill>
        <p:spPr>
          <a:xfrm>
            <a:off x="662354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32D783E-7427-4241-B69A-12BDF54DC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889" y="185737"/>
            <a:ext cx="1682642" cy="1597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FF39689-9004-45EB-B0D1-257F98CB9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8428" y="158302"/>
            <a:ext cx="1676545" cy="16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0D6772-5550-42D5-B8BC-CDE283656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DB0DD1-0F30-4B7E-A6DC-3DDA7D5B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693C74D-76BB-49AB-8107-CBD9300BAD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1569"/>
            <a:ext cx="4155825" cy="4072044"/>
          </a:xfrm>
        </p:spPr>
        <p:txBody>
          <a:bodyPr anchor="t">
            <a:normAutofit/>
          </a:bodyPr>
          <a:lstStyle/>
          <a:p>
            <a:pPr algn="ctr"/>
            <a:r>
              <a:rPr lang="es-MX" sz="5400" dirty="0">
                <a:solidFill>
                  <a:srgbClr val="FFFFFF"/>
                </a:solidFill>
              </a:rPr>
              <a:t>LA MATERIA </a:t>
            </a:r>
            <a:endParaRPr lang="es-CL" sz="54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1" y="1671569"/>
            <a:ext cx="6167248" cy="4072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dirty="0">
                <a:solidFill>
                  <a:srgbClr val="FFFFFF"/>
                </a:solidFill>
              </a:rPr>
              <a:t>Es todo aquello que ocupa un lugar en el espacio, tiene masa y volumen.</a:t>
            </a:r>
            <a:endParaRPr lang="es-CL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CL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7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F3E8A3-1600-40D0-8BD2-297F480B6E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l="35865" r="12945"/>
          <a:stretch/>
        </p:blipFill>
        <p:spPr>
          <a:xfrm>
            <a:off x="181899" y="182880"/>
            <a:ext cx="5915025" cy="64997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C61B70A-70C4-44C6-A2E8-829BB9C8A3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0000"/>
          </a:blip>
          <a:srcRect l="23535" r="15721" b="1"/>
          <a:stretch/>
        </p:blipFill>
        <p:spPr>
          <a:xfrm>
            <a:off x="6095156" y="182880"/>
            <a:ext cx="5915025" cy="649978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41B5B3-D028-4779-BC11-F46DC90B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614" y="557189"/>
            <a:ext cx="10509179" cy="2795808"/>
          </a:xfrm>
        </p:spPr>
        <p:txBody>
          <a:bodyPr anchor="b">
            <a:normAutofit/>
          </a:bodyPr>
          <a:lstStyle/>
          <a:p>
            <a:pPr algn="ctr"/>
            <a:r>
              <a:rPr lang="es-MX" sz="4800" b="1" dirty="0">
                <a:solidFill>
                  <a:srgbClr val="FFC000"/>
                </a:solidFill>
              </a:rPr>
              <a:t>¿DE QUÉ ESTAN HECHO LO QUE NOS RODEA?:</a:t>
            </a:r>
            <a:br>
              <a:rPr lang="es-MX" sz="4800" b="1" dirty="0">
                <a:solidFill>
                  <a:srgbClr val="FFC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>  DE MATERIA</a:t>
            </a:r>
            <a:endParaRPr lang="es-CL" sz="48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EDCB7D-84A4-4E04-93D6-45F44F9A8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14" y="3526300"/>
            <a:ext cx="10509179" cy="2588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b="1" dirty="0">
                <a:solidFill>
                  <a:srgbClr val="FF0000"/>
                </a:solidFill>
              </a:rPr>
              <a:t>POR EJEMPLO:</a:t>
            </a:r>
          </a:p>
          <a:p>
            <a:pPr marL="0" indent="0">
              <a:buNone/>
            </a:pPr>
            <a:r>
              <a:rPr lang="es-MX" sz="3200" b="1" dirty="0">
                <a:solidFill>
                  <a:srgbClr val="000000"/>
                </a:solidFill>
              </a:rPr>
              <a:t>NUBE HECHA DE AGUA                            ÁRBOL DE MADERA</a:t>
            </a:r>
            <a:endParaRPr lang="es-CL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2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F217CF6-BEDF-468F-9A2D-523921CAFB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618" y="784213"/>
            <a:ext cx="9823034" cy="3112538"/>
          </a:xfrm>
        </p:spPr>
        <p:txBody>
          <a:bodyPr>
            <a:normAutofit/>
          </a:bodyPr>
          <a:lstStyle/>
          <a:p>
            <a:br>
              <a:rPr lang="es-MX" dirty="0">
                <a:solidFill>
                  <a:srgbClr val="FFFFFF"/>
                </a:solidFill>
              </a:rPr>
            </a:b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81" y="2957665"/>
            <a:ext cx="9792471" cy="31714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2000" dirty="0">
              <a:solidFill>
                <a:srgbClr val="FFFFFF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968D7B1-0839-45B1-B313-A05E268DC85F}"/>
              </a:ext>
            </a:extLst>
          </p:cNvPr>
          <p:cNvSpPr txBox="1"/>
          <p:nvPr/>
        </p:nvSpPr>
        <p:spPr>
          <a:xfrm>
            <a:off x="5641144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132F0C-AB09-4005-A841-43778658C399}"/>
              </a:ext>
            </a:extLst>
          </p:cNvPr>
          <p:cNvSpPr txBox="1"/>
          <p:nvPr/>
        </p:nvSpPr>
        <p:spPr>
          <a:xfrm>
            <a:off x="5641144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39E4438-C626-41ED-8792-392BE0DD600F}"/>
              </a:ext>
            </a:extLst>
          </p:cNvPr>
          <p:cNvSpPr/>
          <p:nvPr/>
        </p:nvSpPr>
        <p:spPr>
          <a:xfrm>
            <a:off x="154744" y="283873"/>
            <a:ext cx="5078437" cy="88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LÁGRIMAS ES MATERIA</a:t>
            </a:r>
            <a:endParaRPr lang="es-CL" sz="40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DF0DACE-EFD1-4AC7-A8A4-BF25D92B6554}"/>
              </a:ext>
            </a:extLst>
          </p:cNvPr>
          <p:cNvSpPr/>
          <p:nvPr/>
        </p:nvSpPr>
        <p:spPr>
          <a:xfrm>
            <a:off x="5781822" y="5484088"/>
            <a:ext cx="6260122" cy="1169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TRISTEZA NO, PORQUE ES UN SENTIMIENTO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107134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B9F75D-EBB7-4E91-9308-93C2A2888C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1133" b="4597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8906"/>
            <a:ext cx="9792471" cy="2057037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. </a:t>
            </a:r>
            <a:br>
              <a:rPr lang="es-MX" dirty="0">
                <a:solidFill>
                  <a:srgbClr val="FFFFFF"/>
                </a:solidFill>
              </a:rPr>
            </a:b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81" y="2957665"/>
            <a:ext cx="9792471" cy="31714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2000">
              <a:solidFill>
                <a:srgbClr val="FFFFFF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1ABC887-77D7-4671-A299-87501004EBF9}"/>
              </a:ext>
            </a:extLst>
          </p:cNvPr>
          <p:cNvSpPr/>
          <p:nvPr/>
        </p:nvSpPr>
        <p:spPr>
          <a:xfrm>
            <a:off x="154744" y="259316"/>
            <a:ext cx="5078437" cy="88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>
                <a:solidFill>
                  <a:srgbClr val="FFFFFF"/>
                </a:solidFill>
              </a:rPr>
              <a:t>NIEVE ES MATERIA</a:t>
            </a:r>
            <a:endParaRPr lang="es-CL" sz="400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D42DE95-1AA2-4E02-AA5B-1A09B174A054}"/>
              </a:ext>
            </a:extLst>
          </p:cNvPr>
          <p:cNvSpPr/>
          <p:nvPr/>
        </p:nvSpPr>
        <p:spPr>
          <a:xfrm>
            <a:off x="5416062" y="4979963"/>
            <a:ext cx="6599104" cy="174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>
                <a:solidFill>
                  <a:srgbClr val="FFFFFF"/>
                </a:solidFill>
              </a:rPr>
              <a:t>EL FRÍO QUE SIENTE EL NIÑO NO, PORQUE ES UNA SENSACIÓN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40012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E4CC7E-D3D5-4A5F-8D07-29DA1CD3C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3FD33C-F836-4A02-B497-41519F060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840A1D-DDB3-4152-A63B-DAB1ADB1DE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2045"/>
            <a:ext cx="10515600" cy="2057045"/>
          </a:xfrm>
        </p:spPr>
        <p:txBody>
          <a:bodyPr>
            <a:normAutofit/>
          </a:bodyPr>
          <a:lstStyle/>
          <a:p>
            <a:br>
              <a:rPr lang="es-MX" sz="4600" dirty="0">
                <a:solidFill>
                  <a:srgbClr val="FFFFFF"/>
                </a:solidFill>
              </a:rPr>
            </a:br>
            <a:endParaRPr lang="es-CL" sz="46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840"/>
            <a:ext cx="10515600" cy="3345487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endParaRPr lang="es-CL" sz="20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2000">
              <a:solidFill>
                <a:srgbClr val="FFFFFF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BF7E464-559E-4DDB-842D-0C8C81FBDAC4}"/>
              </a:ext>
            </a:extLst>
          </p:cNvPr>
          <p:cNvSpPr/>
          <p:nvPr/>
        </p:nvSpPr>
        <p:spPr>
          <a:xfrm>
            <a:off x="154744" y="283873"/>
            <a:ext cx="5078437" cy="88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GLOBO ES MATERIA</a:t>
            </a:r>
            <a:endParaRPr lang="es-CL" sz="40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7FA6583-F5C8-4FB5-9672-6799140894BA}"/>
              </a:ext>
            </a:extLst>
          </p:cNvPr>
          <p:cNvSpPr/>
          <p:nvPr/>
        </p:nvSpPr>
        <p:spPr>
          <a:xfrm>
            <a:off x="5416062" y="4979963"/>
            <a:ext cx="6599104" cy="174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>
                <a:solidFill>
                  <a:srgbClr val="FFFFFF"/>
                </a:solidFill>
              </a:rPr>
              <a:t>LA ALEGRÍA DE LA NIÑA, NO ES MATERIA, ES UNA EMOCIÓN. 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51533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906361A-B458-4B78-AB1B-3C2AA9E7B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60000"/>
          </a:blip>
          <a:srcRect t="12889" b="2841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9859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. 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A82BB0-08AB-4A9E-BAFE-E38DDFC19863}"/>
              </a:ext>
            </a:extLst>
          </p:cNvPr>
          <p:cNvSpPr/>
          <p:nvPr/>
        </p:nvSpPr>
        <p:spPr>
          <a:xfrm>
            <a:off x="154744" y="255738"/>
            <a:ext cx="6527410" cy="883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TROZOS DE MADERA QUEMÁNDOSE, ES MATERIA</a:t>
            </a:r>
            <a:endParaRPr lang="es-CL" sz="36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1382B17-98B4-4A21-9AB9-ACB1CA858977}"/>
              </a:ext>
            </a:extLst>
          </p:cNvPr>
          <p:cNvSpPr/>
          <p:nvPr/>
        </p:nvSpPr>
        <p:spPr>
          <a:xfrm>
            <a:off x="5146430" y="5059853"/>
            <a:ext cx="6527410" cy="1542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EL CALOR NO, PORQUE ES UNA FORMA DE ENERGÍA QUE PERCIBIMOS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39317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E4CC7E-D3D5-4A5F-8D07-29DA1CD3C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3FD33C-F836-4A02-B497-41519F060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210B5D-C38A-430B-BD3C-688B5EB9A0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b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2045"/>
            <a:ext cx="10515600" cy="2057045"/>
          </a:xfrm>
        </p:spPr>
        <p:txBody>
          <a:bodyPr>
            <a:normAutofit/>
          </a:bodyPr>
          <a:lstStyle/>
          <a:p>
            <a:br>
              <a:rPr lang="es-MX" sz="3400" dirty="0">
                <a:solidFill>
                  <a:srgbClr val="FFFFFF"/>
                </a:solidFill>
              </a:rPr>
            </a:br>
            <a:r>
              <a:rPr lang="es-MX" sz="3400" dirty="0">
                <a:solidFill>
                  <a:srgbClr val="FFFFFF"/>
                </a:solidFill>
              </a:rPr>
              <a:t> </a:t>
            </a:r>
            <a:endParaRPr lang="es-CL" sz="34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840"/>
            <a:ext cx="10515600" cy="3345487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endParaRPr lang="es-CL" sz="20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MX" sz="2000">
              <a:solidFill>
                <a:srgbClr val="FFFFFF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0329E49-45FF-4892-857A-58DF54D8C27D}"/>
              </a:ext>
            </a:extLst>
          </p:cNvPr>
          <p:cNvSpPr/>
          <p:nvPr/>
        </p:nvSpPr>
        <p:spPr>
          <a:xfrm>
            <a:off x="835151" y="1397499"/>
            <a:ext cx="4707519" cy="883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>
                <a:solidFill>
                  <a:srgbClr val="FFFFFF"/>
                </a:solidFill>
              </a:rPr>
              <a:t>EL PAN ES MATERIA</a:t>
            </a:r>
            <a:endParaRPr lang="es-CL" sz="40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856E76B-C9D1-43FF-A392-E8EE260755C0}"/>
              </a:ext>
            </a:extLst>
          </p:cNvPr>
          <p:cNvSpPr/>
          <p:nvPr/>
        </p:nvSpPr>
        <p:spPr>
          <a:xfrm>
            <a:off x="3643532" y="5297816"/>
            <a:ext cx="8362541" cy="130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rgbClr val="FFFFFF"/>
                </a:solidFill>
              </a:rPr>
              <a:t>EL CANSANCIO QUE SIENTA EL PANADERO:</a:t>
            </a:r>
          </a:p>
          <a:p>
            <a:pPr algn="ctr"/>
            <a:r>
              <a:rPr lang="es-MX" sz="3600" dirty="0">
                <a:solidFill>
                  <a:srgbClr val="FFFFFF"/>
                </a:solidFill>
              </a:rPr>
              <a:t> NO ES MATERIA, ES UNA EMOCIÓN.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60183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B0590-4508-4313-AB32-E12DD7A6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MX" dirty="0"/>
            </a:br>
            <a:r>
              <a:rPr lang="es-MX" sz="4900" b="1" dirty="0"/>
              <a:t>PODEMOS MEDIR LA MATERIA: </a:t>
            </a:r>
            <a:br>
              <a:rPr lang="es-MX" sz="4900" b="1" dirty="0"/>
            </a:br>
            <a:r>
              <a:rPr lang="es-MX" sz="4900" b="1" dirty="0">
                <a:solidFill>
                  <a:srgbClr val="00B050"/>
                </a:solidFill>
              </a:rPr>
              <a:t>LA MASA: </a:t>
            </a:r>
            <a:r>
              <a:rPr lang="es-MX" sz="4900" b="1" dirty="0">
                <a:solidFill>
                  <a:srgbClr val="FF0000"/>
                </a:solidFill>
              </a:rPr>
              <a:t>EN KILOS Y GRAMOS</a:t>
            </a:r>
            <a:br>
              <a:rPr lang="es-MX" dirty="0"/>
            </a:br>
            <a:br>
              <a:rPr lang="es-MX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509CF-8C3D-436B-9D14-DE769A1EE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400 GRAMOS                                                             800 GRAMOS. </a:t>
            </a:r>
          </a:p>
          <a:p>
            <a:pPr marL="0" indent="0" algn="r">
              <a:buNone/>
            </a:pPr>
            <a:r>
              <a:rPr lang="es-MX" b="1" dirty="0"/>
              <a:t>LA PIEDRA TIENE MÁS MATERIA</a:t>
            </a:r>
            <a:endParaRPr lang="es-CL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578F17-749B-4C88-B6C2-98E88F2A89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9" r="28316"/>
          <a:stretch/>
        </p:blipFill>
        <p:spPr>
          <a:xfrm>
            <a:off x="618978" y="2425700"/>
            <a:ext cx="3235569" cy="3886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FB091EA-5509-424D-B296-2794BA4065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08" r="32045"/>
          <a:stretch/>
        </p:blipFill>
        <p:spPr>
          <a:xfrm>
            <a:off x="7131734" y="2971800"/>
            <a:ext cx="357378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9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345</Words>
  <Application>Microsoft Office PowerPoint</Application>
  <PresentationFormat>Panorámica</PresentationFormat>
  <Paragraphs>48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OA 9: “IDENTIFICAR PROPIEDADES GENERALES DE LA MATERIA EN EL ENTORNO”</vt:lpstr>
      <vt:lpstr>LA MATERIA </vt:lpstr>
      <vt:lpstr>¿DE QUÉ ESTAN HECHO LO QUE NOS RODEA?:   DE MATERIA</vt:lpstr>
      <vt:lpstr> </vt:lpstr>
      <vt:lpstr>.  </vt:lpstr>
      <vt:lpstr> </vt:lpstr>
      <vt:lpstr> .   </vt:lpstr>
      <vt:lpstr>  </vt:lpstr>
      <vt:lpstr> PODEMOS MEDIR LA MATERIA:  LA MASA: EN KILOS Y GRAMOS  </vt:lpstr>
      <vt:lpstr>         PODEMOS MEDIR LA MATERIA:  LA MASA: ES LO QUE PESA  </vt:lpstr>
      <vt:lpstr>  VOLUMEN: ES LO QUE OCUPA UN CUERPO EN EL ESPACIO. SE MIDE EN LITROS  </vt:lpstr>
      <vt:lpstr>  LA TEMPERATURA:TERMÓMETRO FRÍO O CALIENTE  </vt:lpstr>
      <vt:lpstr>¿QUÉ NO ES MATERIA?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RESOLVIENDO CONFLICTOS</dc:title>
  <dc:creator>Jorge burg Bustos</dc:creator>
  <cp:lastModifiedBy>Jorge burg Bustos</cp:lastModifiedBy>
  <cp:revision>45</cp:revision>
  <dcterms:created xsi:type="dcterms:W3CDTF">2021-04-11T21:51:04Z</dcterms:created>
  <dcterms:modified xsi:type="dcterms:W3CDTF">2021-05-31T02:45:04Z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513765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