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59" r:id="rId4"/>
    <p:sldId id="262" r:id="rId5"/>
    <p:sldId id="263" r:id="rId6"/>
    <p:sldId id="260" r:id="rId7"/>
    <p:sldId id="257" r:id="rId8"/>
    <p:sldId id="258" r:id="rId9"/>
    <p:sldId id="261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0991341-5E4D-44AE-ACA9-316B5C1D1DF4}">
          <p14:sldIdLst>
            <p14:sldId id="256"/>
            <p14:sldId id="265"/>
            <p14:sldId id="259"/>
            <p14:sldId id="262"/>
            <p14:sldId id="263"/>
            <p14:sldId id="260"/>
            <p14:sldId id="257"/>
            <p14:sldId id="258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31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trón de fondo&#10;&#10;Descripción generada automáticamente">
            <a:extLst>
              <a:ext uri="{FF2B5EF4-FFF2-40B4-BE49-F238E27FC236}">
                <a16:creationId xmlns:a16="http://schemas.microsoft.com/office/drawing/2014/main" id="{08DB5B23-CE06-40AF-822C-4133FC12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18" b="114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512525-9335-401D-B25A-6DB47CCDF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1665602"/>
          </a:xfrm>
        </p:spPr>
        <p:txBody>
          <a:bodyPr>
            <a:normAutofit/>
          </a:bodyPr>
          <a:lstStyle/>
          <a:p>
            <a:pPr algn="ctr"/>
            <a:r>
              <a:rPr lang="es-MX" sz="5100" dirty="0"/>
              <a:t>EDUCACIÓN MATEMÁTICA</a:t>
            </a:r>
            <a:br>
              <a:rPr lang="es-MX" sz="5100" dirty="0"/>
            </a:br>
            <a:r>
              <a:rPr lang="es-MX" sz="5100" dirty="0"/>
              <a:t>4° BÁSICO 2021</a:t>
            </a:r>
            <a:endParaRPr lang="es-CL" sz="51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C601-CD1C-4025-9E60-6F0EB04F8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731405"/>
          </a:xfrm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MX" sz="2200" dirty="0"/>
              <a:t>Graciela Peña  Neira</a:t>
            </a:r>
          </a:p>
          <a:p>
            <a:pPr algn="ctr">
              <a:lnSpc>
                <a:spcPct val="100000"/>
              </a:lnSpc>
            </a:pPr>
            <a:r>
              <a:rPr lang="es-MX" sz="2200" dirty="0"/>
              <a:t>Profesora en Educación Diferencial</a:t>
            </a:r>
          </a:p>
          <a:p>
            <a:pPr>
              <a:lnSpc>
                <a:spcPct val="100000"/>
              </a:lnSpc>
            </a:pPr>
            <a:endParaRPr lang="es-CL" sz="11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39AECF-41DF-491F-9538-CB8D817DF057}"/>
              </a:ext>
            </a:extLst>
          </p:cNvPr>
          <p:cNvSpPr txBox="1"/>
          <p:nvPr/>
        </p:nvSpPr>
        <p:spPr>
          <a:xfrm>
            <a:off x="7320971" y="0"/>
            <a:ext cx="487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27D3167-2DAD-4193-93BA-B2130B53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25" r="-1" b="-1"/>
          <a:stretch/>
        </p:blipFill>
        <p:spPr>
          <a:xfrm>
            <a:off x="3514185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C5016A-D167-4266-9496-5C35134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2" y="1122363"/>
            <a:ext cx="5446847" cy="3016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¡</a:t>
            </a:r>
            <a:r>
              <a:rPr lang="en-US" sz="4800" dirty="0" err="1"/>
              <a:t>Muy</a:t>
            </a:r>
            <a:r>
              <a:rPr lang="en-US" sz="4800" dirty="0"/>
              <a:t> bien </a:t>
            </a:r>
            <a:r>
              <a:rPr lang="en-US" sz="4800" dirty="0" err="1"/>
              <a:t>niños</a:t>
            </a:r>
            <a:r>
              <a:rPr lang="en-US" sz="4800" dirty="0"/>
              <a:t> y </a:t>
            </a:r>
            <a:r>
              <a:rPr lang="en-US" sz="4800" dirty="0" err="1"/>
              <a:t>niñas</a:t>
            </a:r>
            <a:r>
              <a:rPr lang="en-US" sz="4800" dirty="0"/>
              <a:t>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FD9C3-B379-46A2-B5D5-7D7653B69760}"/>
              </a:ext>
            </a:extLst>
          </p:cNvPr>
          <p:cNvSpPr txBox="1"/>
          <p:nvPr/>
        </p:nvSpPr>
        <p:spPr>
          <a:xfrm>
            <a:off x="225081" y="5735637"/>
            <a:ext cx="529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1800" dirty="0"/>
              <a:t>Graciela Peña  Neira</a:t>
            </a:r>
          </a:p>
          <a:p>
            <a:pPr algn="ctr">
              <a:lnSpc>
                <a:spcPct val="100000"/>
              </a:lnSpc>
            </a:pPr>
            <a:r>
              <a:rPr lang="es-MX" sz="1800" dirty="0"/>
              <a:t>Profesora en Educación Diferencial</a:t>
            </a:r>
          </a:p>
        </p:txBody>
      </p:sp>
    </p:spTree>
    <p:extLst>
      <p:ext uri="{BB962C8B-B14F-4D97-AF65-F5344CB8AC3E}">
        <p14:creationId xmlns:p14="http://schemas.microsoft.com/office/powerpoint/2010/main" val="424806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2154D8-FEF2-458A-AD07-85F69A26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s-MX" sz="5400"/>
              <a:t>OBJETIVO DE APRENDIZAJE</a:t>
            </a:r>
            <a:endParaRPr lang="es-CL" sz="5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81043-731B-488A-ACC0-85998FAE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FF0000"/>
                </a:solidFill>
              </a:rPr>
              <a:t>OA 22: </a:t>
            </a:r>
            <a:r>
              <a:rPr lang="es-MX" sz="2800" dirty="0"/>
              <a:t>Medir longitudes con unidades estandarizadas (m, cm) y realizar transformaciones entre estas unidades (m a cm, y viceversa).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74010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2FD2D-35C8-40B2-9C02-6A7D25F3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UNIDADES DE MEDIDAS DE LONGITUD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F6C679-2098-489E-A3BA-D0FA7B81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2040835"/>
            <a:ext cx="11330609" cy="4131365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Se utilizan para medir distancias rectas.</a:t>
            </a:r>
          </a:p>
          <a:p>
            <a:pPr algn="just"/>
            <a:r>
              <a:rPr lang="es-MX" sz="2800" dirty="0"/>
              <a:t>Las unidades más usadas con CENTIMETROS </a:t>
            </a:r>
            <a:r>
              <a:rPr lang="es-MX" sz="2800" b="1" dirty="0">
                <a:solidFill>
                  <a:srgbClr val="FF0000"/>
                </a:solidFill>
              </a:rPr>
              <a:t>(CM) </a:t>
            </a:r>
            <a:r>
              <a:rPr lang="es-MX" sz="2800" dirty="0"/>
              <a:t>para distancias pequeñas y METROS </a:t>
            </a:r>
            <a:r>
              <a:rPr lang="es-MX" sz="2800" b="1" dirty="0">
                <a:solidFill>
                  <a:srgbClr val="00B050"/>
                </a:solidFill>
              </a:rPr>
              <a:t>(M)</a:t>
            </a:r>
            <a:r>
              <a:rPr lang="es-MX" sz="2800" dirty="0"/>
              <a:t> para distancias mayores.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5FEBC3-9612-44BD-A84D-2C986A16D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" t="7294" b="4511"/>
          <a:stretch/>
        </p:blipFill>
        <p:spPr>
          <a:xfrm>
            <a:off x="205809" y="3870000"/>
            <a:ext cx="5522378" cy="298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4FCC69-86C3-4F9D-B476-B7F9A53B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17" y="3762000"/>
            <a:ext cx="5528583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09E8C-5ED2-440A-80C6-935E9900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A64CEB-D483-4F7F-B3E8-127374C5598A}"/>
              </a:ext>
            </a:extLst>
          </p:cNvPr>
          <p:cNvSpPr txBox="1"/>
          <p:nvPr/>
        </p:nvSpPr>
        <p:spPr>
          <a:xfrm>
            <a:off x="773077" y="2361922"/>
            <a:ext cx="8303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1800" dirty="0"/>
          </a:p>
          <a:p>
            <a:pPr algn="just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EBF11-969F-48EE-9368-B486DAD82CB3}"/>
              </a:ext>
            </a:extLst>
          </p:cNvPr>
          <p:cNvSpPr/>
          <p:nvPr/>
        </p:nvSpPr>
        <p:spPr>
          <a:xfrm>
            <a:off x="970670" y="2015145"/>
            <a:ext cx="4500982" cy="90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Lápiz mide </a:t>
            </a:r>
            <a:r>
              <a:rPr lang="es-MX" sz="3600" b="1" dirty="0"/>
              <a:t>9 cm</a:t>
            </a:r>
          </a:p>
          <a:p>
            <a:pPr algn="ctr"/>
            <a:endParaRPr lang="es-C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C954A44-45F4-45AC-8C51-6388BEBAC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89"/>
          <a:stretch/>
        </p:blipFill>
        <p:spPr>
          <a:xfrm>
            <a:off x="399396" y="3689785"/>
            <a:ext cx="1160047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09E8C-5ED2-440A-80C6-935E9900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A64CEB-D483-4F7F-B3E8-127374C5598A}"/>
              </a:ext>
            </a:extLst>
          </p:cNvPr>
          <p:cNvSpPr txBox="1"/>
          <p:nvPr/>
        </p:nvSpPr>
        <p:spPr>
          <a:xfrm>
            <a:off x="773077" y="2363382"/>
            <a:ext cx="8303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1800" dirty="0"/>
          </a:p>
          <a:p>
            <a:pPr algn="just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EBF11-969F-48EE-9368-B486DAD82CB3}"/>
              </a:ext>
            </a:extLst>
          </p:cNvPr>
          <p:cNvSpPr/>
          <p:nvPr/>
        </p:nvSpPr>
        <p:spPr>
          <a:xfrm>
            <a:off x="773077" y="2125209"/>
            <a:ext cx="4896203" cy="90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La cancha mide </a:t>
            </a:r>
            <a:r>
              <a:rPr lang="es-MX" sz="3600" b="1" dirty="0"/>
              <a:t>40 m</a:t>
            </a:r>
          </a:p>
          <a:p>
            <a:pPr algn="ctr"/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CC8B2C-69B3-48D6-9BB6-44AD0F7D4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880" y="3225100"/>
            <a:ext cx="542950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2DBC5-796D-44A4-BFF3-0884D185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COMPLETA V o F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81C55-60AB-445E-BEDA-3CEBA0BD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6425"/>
            <a:ext cx="10168128" cy="4005775"/>
          </a:xfrm>
        </p:spPr>
        <p:txBody>
          <a:bodyPr/>
          <a:lstStyle/>
          <a:p>
            <a:pPr algn="just"/>
            <a:r>
              <a:rPr lang="es-MX" sz="3600" dirty="0"/>
              <a:t>El largo de un camión se mide en </a:t>
            </a:r>
            <a:r>
              <a:rPr lang="es-MX" sz="3600" b="1" dirty="0">
                <a:solidFill>
                  <a:srgbClr val="FF0000"/>
                </a:solidFill>
              </a:rPr>
              <a:t>cm</a:t>
            </a:r>
            <a:r>
              <a:rPr lang="es-MX" sz="3600" dirty="0"/>
              <a:t>_______</a:t>
            </a:r>
          </a:p>
          <a:p>
            <a:pPr algn="just"/>
            <a:r>
              <a:rPr lang="es-MX" sz="3600" dirty="0"/>
              <a:t>Un estuche se mide en </a:t>
            </a:r>
            <a:r>
              <a:rPr lang="es-MX" sz="3600" b="1" dirty="0">
                <a:solidFill>
                  <a:srgbClr val="FF0000"/>
                </a:solidFill>
              </a:rPr>
              <a:t>cm</a:t>
            </a:r>
            <a:r>
              <a:rPr lang="es-MX" sz="3600" dirty="0"/>
              <a:t>_____</a:t>
            </a:r>
          </a:p>
          <a:p>
            <a:pPr algn="just"/>
            <a:r>
              <a:rPr lang="es-MX" sz="3600" dirty="0"/>
              <a:t>El largo de mi casa se mide en </a:t>
            </a:r>
            <a:r>
              <a:rPr lang="es-MX" sz="4000" b="1" dirty="0">
                <a:solidFill>
                  <a:srgbClr val="00B050"/>
                </a:solidFill>
              </a:rPr>
              <a:t>m</a:t>
            </a:r>
            <a:r>
              <a:rPr lang="es-MX" sz="3600" dirty="0"/>
              <a:t>_____</a:t>
            </a:r>
          </a:p>
          <a:p>
            <a:pPr algn="just"/>
            <a:r>
              <a:rPr lang="es-MX" sz="3600" dirty="0"/>
              <a:t>Mi zapatilla se mide en </a:t>
            </a:r>
            <a:r>
              <a:rPr lang="es-MX" sz="4000" b="1" dirty="0">
                <a:solidFill>
                  <a:srgbClr val="00B050"/>
                </a:solidFill>
              </a:rPr>
              <a:t>m</a:t>
            </a:r>
            <a:r>
              <a:rPr lang="es-MX" sz="3600" dirty="0"/>
              <a:t>_____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260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D0908-E08D-4153-8735-5F53D44B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EQUIVALENCIA ENTRE CENTIMETROS (CM) Y METROS (M)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32252-92A9-4AD5-B378-51E90AE2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728216"/>
            <a:ext cx="10700600" cy="4938055"/>
          </a:xfrm>
        </p:spPr>
        <p:txBody>
          <a:bodyPr/>
          <a:lstStyle/>
          <a:p>
            <a:pPr algn="just"/>
            <a:r>
              <a:rPr lang="es-MX" sz="3600" dirty="0"/>
              <a:t>Para pasar de cm a m debemos </a:t>
            </a:r>
            <a:r>
              <a:rPr lang="es-MX" sz="3600" u="sng" dirty="0">
                <a:solidFill>
                  <a:srgbClr val="0070C0"/>
                </a:solidFill>
              </a:rPr>
              <a:t>dividir </a:t>
            </a:r>
            <a:r>
              <a:rPr lang="es-MX" sz="3600" dirty="0"/>
              <a:t>por </a:t>
            </a:r>
            <a:r>
              <a:rPr lang="es-MX" sz="3600" b="1" dirty="0">
                <a:solidFill>
                  <a:srgbClr val="FF0000"/>
                </a:solidFill>
              </a:rPr>
              <a:t>100</a:t>
            </a:r>
          </a:p>
          <a:p>
            <a:pPr algn="just"/>
            <a:r>
              <a:rPr lang="es-MX" sz="3600" dirty="0"/>
              <a:t>Porque </a:t>
            </a:r>
            <a:r>
              <a:rPr lang="es-MX" sz="3600" b="1" dirty="0">
                <a:solidFill>
                  <a:srgbClr val="FF0000"/>
                </a:solidFill>
              </a:rPr>
              <a:t>100</a:t>
            </a:r>
            <a:r>
              <a:rPr lang="es-MX" sz="3600" dirty="0"/>
              <a:t> </a:t>
            </a:r>
            <a:r>
              <a:rPr lang="es-MX" sz="3600" b="1" dirty="0">
                <a:solidFill>
                  <a:srgbClr val="FF0000"/>
                </a:solidFill>
              </a:rPr>
              <a:t>cm</a:t>
            </a:r>
            <a:r>
              <a:rPr lang="es-MX" sz="3600" dirty="0"/>
              <a:t> forman </a:t>
            </a:r>
            <a:r>
              <a:rPr lang="es-MX" sz="4000" b="1" dirty="0">
                <a:solidFill>
                  <a:srgbClr val="00B050"/>
                </a:solidFill>
              </a:rPr>
              <a:t>1 m</a:t>
            </a:r>
            <a:endParaRPr lang="es-MX" sz="3600" b="1" dirty="0">
              <a:solidFill>
                <a:srgbClr val="00B050"/>
              </a:solidFill>
            </a:endParaRPr>
          </a:p>
          <a:p>
            <a:pPr algn="just"/>
            <a:r>
              <a:rPr lang="es-MX" sz="3600" dirty="0"/>
              <a:t>Ejemplo: plantita creciendo</a:t>
            </a:r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0DDD8E-C797-4465-8F92-8A1FABBB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84"/>
          <a:stretch/>
        </p:blipFill>
        <p:spPr>
          <a:xfrm>
            <a:off x="7418928" y="4137278"/>
            <a:ext cx="4025849" cy="25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D2C13-CF79-457E-95C3-E61ED956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" y="4146271"/>
            <a:ext cx="471731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61C68-1A7D-4092-A354-103D89E1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u="sng" dirty="0"/>
              <a:t>Tabla de conversión: </a:t>
            </a:r>
            <a:r>
              <a:rPr lang="es-MX" u="sng" dirty="0">
                <a:solidFill>
                  <a:srgbClr val="00B050"/>
                </a:solidFill>
              </a:rPr>
              <a:t>usamos la estrategia </a:t>
            </a:r>
            <a:r>
              <a:rPr lang="es-MX" dirty="0">
                <a:solidFill>
                  <a:srgbClr val="FF0000"/>
                </a:solidFill>
              </a:rPr>
              <a:t>“eliminando ceros” </a:t>
            </a:r>
            <a:endParaRPr lang="es-CL" dirty="0">
              <a:solidFill>
                <a:srgbClr val="FF0000"/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0630281-0895-4F8B-8FA3-512199D6F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746684"/>
              </p:ext>
            </p:extLst>
          </p:nvPr>
        </p:nvGraphicFramePr>
        <p:xfrm>
          <a:off x="1266092" y="1550503"/>
          <a:ext cx="1001785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606">
                  <a:extLst>
                    <a:ext uri="{9D8B030D-6E8A-4147-A177-3AD203B41FA5}">
                      <a16:colId xmlns:a16="http://schemas.microsoft.com/office/drawing/2014/main" val="3175791200"/>
                    </a:ext>
                  </a:extLst>
                </a:gridCol>
                <a:gridCol w="3800939">
                  <a:extLst>
                    <a:ext uri="{9D8B030D-6E8A-4147-A177-3AD203B41FA5}">
                      <a16:colId xmlns:a16="http://schemas.microsoft.com/office/drawing/2014/main" val="4239432668"/>
                    </a:ext>
                  </a:extLst>
                </a:gridCol>
                <a:gridCol w="3389312">
                  <a:extLst>
                    <a:ext uri="{9D8B030D-6E8A-4147-A177-3AD203B41FA5}">
                      <a16:colId xmlns:a16="http://schemas.microsoft.com/office/drawing/2014/main" val="2544569273"/>
                    </a:ext>
                  </a:extLst>
                </a:gridCol>
              </a:tblGrid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5400" dirty="0"/>
                        <a:t>CM</a:t>
                      </a:r>
                      <a:endParaRPr lang="es-CL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400" dirty="0"/>
                        <a:t>M</a:t>
                      </a:r>
                      <a:endParaRPr lang="es-CL" sz="5400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918612"/>
                  </a:ext>
                </a:extLst>
              </a:tr>
              <a:tr h="59647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100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/>
                        <a:t>  100</a:t>
                      </a:r>
                      <a:r>
                        <a:rPr lang="es-MX" dirty="0"/>
                        <a:t>               </a:t>
                      </a:r>
                      <a:r>
                        <a:rPr lang="es-MX" sz="4000" dirty="0"/>
                        <a:t>100</a:t>
                      </a:r>
                      <a:r>
                        <a:rPr lang="es-MX" dirty="0"/>
                        <a:t> </a:t>
                      </a:r>
                      <a:endParaRPr lang="es-CL" dirty="0"/>
                    </a:p>
                    <a:p>
                      <a:pPr algn="l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                  </a:t>
                      </a:r>
                      <a:r>
                        <a:rPr lang="es-MX" sz="4000" dirty="0"/>
                        <a:t>1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73300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200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/>
                        <a:t> 200</a:t>
                      </a:r>
                      <a:r>
                        <a:rPr lang="es-MX" dirty="0"/>
                        <a:t>                  </a:t>
                      </a:r>
                      <a:r>
                        <a:rPr lang="es-MX" sz="4000" dirty="0"/>
                        <a:t>100</a:t>
                      </a:r>
                      <a:r>
                        <a:rPr lang="es-MX" dirty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                   </a:t>
                      </a:r>
                      <a:r>
                        <a:rPr lang="es-MX" sz="4000" dirty="0"/>
                        <a:t>2</a:t>
                      </a:r>
                      <a:endParaRPr lang="es-C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51658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500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87107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900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12374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1.000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44728"/>
                  </a:ext>
                </a:extLst>
              </a:tr>
            </a:tbl>
          </a:graphicData>
        </a:graphic>
      </p:graphicFrame>
      <p:sp>
        <p:nvSpPr>
          <p:cNvPr id="5" name="Signo de división 4">
            <a:extLst>
              <a:ext uri="{FF2B5EF4-FFF2-40B4-BE49-F238E27FC236}">
                <a16:creationId xmlns:a16="http://schemas.microsoft.com/office/drawing/2014/main" id="{EC2DC580-4B5A-4822-A24C-1C64332F044E}"/>
              </a:ext>
            </a:extLst>
          </p:cNvPr>
          <p:cNvSpPr/>
          <p:nvPr/>
        </p:nvSpPr>
        <p:spPr>
          <a:xfrm>
            <a:off x="5285232" y="1550503"/>
            <a:ext cx="914400" cy="914400"/>
          </a:xfrm>
          <a:prstGeom prst="mathDivid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450BEF-3502-4E97-979B-74688AF7F0D4}"/>
              </a:ext>
            </a:extLst>
          </p:cNvPr>
          <p:cNvSpPr/>
          <p:nvPr/>
        </p:nvSpPr>
        <p:spPr>
          <a:xfrm>
            <a:off x="6223547" y="1813569"/>
            <a:ext cx="1419818" cy="592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100</a:t>
            </a:r>
            <a:endParaRPr lang="es-CL" sz="4800" b="1" dirty="0"/>
          </a:p>
        </p:txBody>
      </p:sp>
      <p:sp>
        <p:nvSpPr>
          <p:cNvPr id="8" name="Signo de división 7">
            <a:extLst>
              <a:ext uri="{FF2B5EF4-FFF2-40B4-BE49-F238E27FC236}">
                <a16:creationId xmlns:a16="http://schemas.microsoft.com/office/drawing/2014/main" id="{B05A6728-C92E-478C-86FC-8B74DE6A0A67}"/>
              </a:ext>
            </a:extLst>
          </p:cNvPr>
          <p:cNvSpPr/>
          <p:nvPr/>
        </p:nvSpPr>
        <p:spPr>
          <a:xfrm>
            <a:off x="5285232" y="2652701"/>
            <a:ext cx="914400" cy="914400"/>
          </a:xfrm>
          <a:prstGeom prst="mathDivid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Signo de división 8">
            <a:extLst>
              <a:ext uri="{FF2B5EF4-FFF2-40B4-BE49-F238E27FC236}">
                <a16:creationId xmlns:a16="http://schemas.microsoft.com/office/drawing/2014/main" id="{3FC98DC4-475F-4938-9787-5529A2B35FF9}"/>
              </a:ext>
            </a:extLst>
          </p:cNvPr>
          <p:cNvSpPr/>
          <p:nvPr/>
        </p:nvSpPr>
        <p:spPr>
          <a:xfrm>
            <a:off x="5309038" y="3577423"/>
            <a:ext cx="965982" cy="914400"/>
          </a:xfrm>
          <a:prstGeom prst="mathDivid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D23E42F-5B70-41D8-95A2-679C5611D5E6}"/>
              </a:ext>
            </a:extLst>
          </p:cNvPr>
          <p:cNvCxnSpPr/>
          <p:nvPr/>
        </p:nvCxnSpPr>
        <p:spPr>
          <a:xfrm>
            <a:off x="4647261" y="2652701"/>
            <a:ext cx="436099" cy="776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47D94CA-56C6-4BF2-B682-CDA7B087F0B1}"/>
              </a:ext>
            </a:extLst>
          </p:cNvPr>
          <p:cNvCxnSpPr/>
          <p:nvPr/>
        </p:nvCxnSpPr>
        <p:spPr>
          <a:xfrm>
            <a:off x="4979963" y="2652701"/>
            <a:ext cx="450166" cy="776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0515969-10E9-4CB4-9E8D-3D2E3EFF1F00}"/>
              </a:ext>
            </a:extLst>
          </p:cNvPr>
          <p:cNvCxnSpPr/>
          <p:nvPr/>
        </p:nvCxnSpPr>
        <p:spPr>
          <a:xfrm>
            <a:off x="6485206" y="2757268"/>
            <a:ext cx="253219" cy="80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F3A28F7-B906-40ED-9478-34ACFAA6EF73}"/>
              </a:ext>
            </a:extLst>
          </p:cNvPr>
          <p:cNvCxnSpPr/>
          <p:nvPr/>
        </p:nvCxnSpPr>
        <p:spPr>
          <a:xfrm>
            <a:off x="6738425" y="2757268"/>
            <a:ext cx="365760" cy="671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8F01A95-09C2-4599-9461-6D913DC133B9}"/>
              </a:ext>
            </a:extLst>
          </p:cNvPr>
          <p:cNvCxnSpPr/>
          <p:nvPr/>
        </p:nvCxnSpPr>
        <p:spPr>
          <a:xfrm>
            <a:off x="4647261" y="3798277"/>
            <a:ext cx="332702" cy="520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6659B88-FD7B-411F-8CD7-C4B657A219F4}"/>
              </a:ext>
            </a:extLst>
          </p:cNvPr>
          <p:cNvCxnSpPr/>
          <p:nvPr/>
        </p:nvCxnSpPr>
        <p:spPr>
          <a:xfrm>
            <a:off x="4979963" y="3798277"/>
            <a:ext cx="329075" cy="520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1A32E8B-BF23-4ECC-A232-8D5622655DE2}"/>
              </a:ext>
            </a:extLst>
          </p:cNvPr>
          <p:cNvCxnSpPr>
            <a:cxnSpLocks/>
          </p:cNvCxnSpPr>
          <p:nvPr/>
        </p:nvCxnSpPr>
        <p:spPr>
          <a:xfrm>
            <a:off x="6604095" y="3779746"/>
            <a:ext cx="329361" cy="539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139FD81-2985-48F0-B20E-0A8569DE129C}"/>
              </a:ext>
            </a:extLst>
          </p:cNvPr>
          <p:cNvCxnSpPr/>
          <p:nvPr/>
        </p:nvCxnSpPr>
        <p:spPr>
          <a:xfrm>
            <a:off x="6933456" y="3779746"/>
            <a:ext cx="386291" cy="539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0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61C68-1A7D-4092-A354-103D89E1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u="sng" dirty="0"/>
              <a:t>Tabla de conversión: </a:t>
            </a:r>
            <a:r>
              <a:rPr lang="es-MX" u="sng" dirty="0">
                <a:solidFill>
                  <a:srgbClr val="00B050"/>
                </a:solidFill>
              </a:rPr>
              <a:t>usamos la estrategia </a:t>
            </a:r>
            <a:r>
              <a:rPr lang="es-MX" dirty="0">
                <a:solidFill>
                  <a:srgbClr val="FF0000"/>
                </a:solidFill>
              </a:rPr>
              <a:t>“eliminando ceros” </a:t>
            </a:r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0630281-0895-4F8B-8FA3-512199D6F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77311"/>
              </p:ext>
            </p:extLst>
          </p:nvPr>
        </p:nvGraphicFramePr>
        <p:xfrm>
          <a:off x="1266092" y="1550503"/>
          <a:ext cx="1001785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606">
                  <a:extLst>
                    <a:ext uri="{9D8B030D-6E8A-4147-A177-3AD203B41FA5}">
                      <a16:colId xmlns:a16="http://schemas.microsoft.com/office/drawing/2014/main" val="3175791200"/>
                    </a:ext>
                  </a:extLst>
                </a:gridCol>
                <a:gridCol w="3800939">
                  <a:extLst>
                    <a:ext uri="{9D8B030D-6E8A-4147-A177-3AD203B41FA5}">
                      <a16:colId xmlns:a16="http://schemas.microsoft.com/office/drawing/2014/main" val="4239432668"/>
                    </a:ext>
                  </a:extLst>
                </a:gridCol>
                <a:gridCol w="3389312">
                  <a:extLst>
                    <a:ext uri="{9D8B030D-6E8A-4147-A177-3AD203B41FA5}">
                      <a16:colId xmlns:a16="http://schemas.microsoft.com/office/drawing/2014/main" val="2544569273"/>
                    </a:ext>
                  </a:extLst>
                </a:gridCol>
              </a:tblGrid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5400" dirty="0"/>
                        <a:t>CM</a:t>
                      </a:r>
                      <a:endParaRPr lang="es-CL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400" dirty="0"/>
                        <a:t>M</a:t>
                      </a:r>
                      <a:endParaRPr lang="es-CL" sz="5400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918612"/>
                  </a:ext>
                </a:extLst>
              </a:tr>
              <a:tr h="59647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1.500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/>
                        <a:t>  </a:t>
                      </a:r>
                      <a:r>
                        <a:rPr lang="es-MX" dirty="0"/>
                        <a:t>               </a:t>
                      </a:r>
                      <a:endParaRPr lang="es-CL" dirty="0"/>
                    </a:p>
                    <a:p>
                      <a:pPr algn="l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                 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73300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2.000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                 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                   </a:t>
                      </a:r>
                      <a:endParaRPr lang="es-C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51658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2.500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87107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3.900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12374"/>
                  </a:ext>
                </a:extLst>
              </a:tr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5.000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44728"/>
                  </a:ext>
                </a:extLst>
              </a:tr>
            </a:tbl>
          </a:graphicData>
        </a:graphic>
      </p:graphicFrame>
      <p:sp>
        <p:nvSpPr>
          <p:cNvPr id="5" name="Signo de división 4">
            <a:extLst>
              <a:ext uri="{FF2B5EF4-FFF2-40B4-BE49-F238E27FC236}">
                <a16:creationId xmlns:a16="http://schemas.microsoft.com/office/drawing/2014/main" id="{EC2DC580-4B5A-4822-A24C-1C64332F044E}"/>
              </a:ext>
            </a:extLst>
          </p:cNvPr>
          <p:cNvSpPr/>
          <p:nvPr/>
        </p:nvSpPr>
        <p:spPr>
          <a:xfrm>
            <a:off x="5285232" y="1550503"/>
            <a:ext cx="914400" cy="914400"/>
          </a:xfrm>
          <a:prstGeom prst="mathDivid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450BEF-3502-4E97-979B-74688AF7F0D4}"/>
              </a:ext>
            </a:extLst>
          </p:cNvPr>
          <p:cNvSpPr/>
          <p:nvPr/>
        </p:nvSpPr>
        <p:spPr>
          <a:xfrm>
            <a:off x="6223547" y="1813569"/>
            <a:ext cx="1419818" cy="592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100</a:t>
            </a:r>
            <a:endParaRPr lang="es-CL" sz="4800" b="1" dirty="0"/>
          </a:p>
        </p:txBody>
      </p:sp>
      <p:sp>
        <p:nvSpPr>
          <p:cNvPr id="8" name="Signo de división 7">
            <a:extLst>
              <a:ext uri="{FF2B5EF4-FFF2-40B4-BE49-F238E27FC236}">
                <a16:creationId xmlns:a16="http://schemas.microsoft.com/office/drawing/2014/main" id="{B05A6728-C92E-478C-86FC-8B74DE6A0A67}"/>
              </a:ext>
            </a:extLst>
          </p:cNvPr>
          <p:cNvSpPr/>
          <p:nvPr/>
        </p:nvSpPr>
        <p:spPr>
          <a:xfrm>
            <a:off x="5285232" y="2652701"/>
            <a:ext cx="914400" cy="914400"/>
          </a:xfrm>
          <a:prstGeom prst="mathDivid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Signo de división 8">
            <a:extLst>
              <a:ext uri="{FF2B5EF4-FFF2-40B4-BE49-F238E27FC236}">
                <a16:creationId xmlns:a16="http://schemas.microsoft.com/office/drawing/2014/main" id="{3FC98DC4-475F-4938-9787-5529A2B35FF9}"/>
              </a:ext>
            </a:extLst>
          </p:cNvPr>
          <p:cNvSpPr/>
          <p:nvPr/>
        </p:nvSpPr>
        <p:spPr>
          <a:xfrm>
            <a:off x="5309038" y="3577423"/>
            <a:ext cx="965982" cy="914400"/>
          </a:xfrm>
          <a:prstGeom prst="mathDivid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83149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23B30"/>
      </a:dk2>
      <a:lt2>
        <a:srgbClr val="E6E8E2"/>
      </a:lt2>
      <a:accent1>
        <a:srgbClr val="A182DA"/>
      </a:accent1>
      <a:accent2>
        <a:srgbClr val="676ED2"/>
      </a:accent2>
      <a:accent3>
        <a:srgbClr val="78A6D7"/>
      </a:accent3>
      <a:accent4>
        <a:srgbClr val="5AAFB8"/>
      </a:accent4>
      <a:accent5>
        <a:srgbClr val="66B29A"/>
      </a:accent5>
      <a:accent6>
        <a:srgbClr val="59B672"/>
      </a:accent6>
      <a:hlink>
        <a:srgbClr val="778953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223</Words>
  <Application>Microsoft Office PowerPoint</Application>
  <PresentationFormat>Panorámica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Neue Haas Grotesk Text Pro</vt:lpstr>
      <vt:lpstr>AccentBoxVTI</vt:lpstr>
      <vt:lpstr>EDUCACIÓN MATEMÁTICA 4° BÁSICO 2021</vt:lpstr>
      <vt:lpstr>OBJETIVO DE APRENDIZAJE</vt:lpstr>
      <vt:lpstr>UNIDADES DE MEDIDAS DE LONGITUD</vt:lpstr>
      <vt:lpstr>EJEMPLOS</vt:lpstr>
      <vt:lpstr>EJEMPLOS</vt:lpstr>
      <vt:lpstr>COMPLETA V o F</vt:lpstr>
      <vt:lpstr>EQUIVALENCIA ENTRE CENTIMETROS (CM) Y METROS (M)</vt:lpstr>
      <vt:lpstr>Tabla de conversión: usamos la estrategia “eliminando ceros” </vt:lpstr>
      <vt:lpstr>Tabla de conversión: usamos la estrategia “eliminando ceros” </vt:lpstr>
      <vt:lpstr>¡Muy bien niños y niñas!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Jorge burg Bustos</dc:creator>
  <cp:lastModifiedBy>Jorge burg Bustos</cp:lastModifiedBy>
  <cp:revision>15</cp:revision>
  <dcterms:created xsi:type="dcterms:W3CDTF">2021-08-22T00:22:42Z</dcterms:created>
  <dcterms:modified xsi:type="dcterms:W3CDTF">2021-08-26T20:27:59Z</dcterms:modified>
</cp:coreProperties>
</file>