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Hero" charset="1" panose="00000500000000000000"/>
      <p:regular r:id="rId19"/>
    </p:embeddedFont>
    <p:embeddedFont>
      <p:font typeface="Gotham Bold" charset="1" panose="00000000000000000000"/>
      <p:regular r:id="rId20"/>
    </p:embeddedFont>
    <p:embeddedFont>
      <p:font typeface="Gotham Heavy" charset="1" panose="02000900000000000000"/>
      <p:regular r:id="rId21"/>
    </p:embeddedFont>
    <p:embeddedFont>
      <p:font typeface="Hero Bold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jpe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E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0366937" y="-842821"/>
            <a:ext cx="8881909" cy="8471121"/>
          </a:xfrm>
          <a:custGeom>
            <a:avLst/>
            <a:gdLst/>
            <a:ahLst/>
            <a:cxnLst/>
            <a:rect r="r" b="b" t="t" l="l"/>
            <a:pathLst>
              <a:path h="8471121" w="8881909">
                <a:moveTo>
                  <a:pt x="8881910" y="8471121"/>
                </a:moveTo>
                <a:lnTo>
                  <a:pt x="0" y="8471121"/>
                </a:lnTo>
                <a:lnTo>
                  <a:pt x="0" y="0"/>
                </a:lnTo>
                <a:lnTo>
                  <a:pt x="8881910" y="0"/>
                </a:lnTo>
                <a:lnTo>
                  <a:pt x="8881910" y="847112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934606" y="1810455"/>
            <a:ext cx="4627288" cy="507415"/>
            <a:chOff x="0" y="0"/>
            <a:chExt cx="1218709" cy="1336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18710" cy="133640"/>
            </a:xfrm>
            <a:custGeom>
              <a:avLst/>
              <a:gdLst/>
              <a:ahLst/>
              <a:cxnLst/>
              <a:rect r="r" b="b" t="t" l="l"/>
              <a:pathLst>
                <a:path h="133640" w="1218710">
                  <a:moveTo>
                    <a:pt x="66820" y="0"/>
                  </a:moveTo>
                  <a:lnTo>
                    <a:pt x="1151889" y="0"/>
                  </a:lnTo>
                  <a:cubicBezTo>
                    <a:pt x="1188793" y="0"/>
                    <a:pt x="1218710" y="29916"/>
                    <a:pt x="1218710" y="66820"/>
                  </a:cubicBezTo>
                  <a:lnTo>
                    <a:pt x="1218710" y="66820"/>
                  </a:lnTo>
                  <a:cubicBezTo>
                    <a:pt x="1218710" y="84542"/>
                    <a:pt x="1211670" y="101538"/>
                    <a:pt x="1199138" y="114069"/>
                  </a:cubicBezTo>
                  <a:cubicBezTo>
                    <a:pt x="1186607" y="126600"/>
                    <a:pt x="1169611" y="133640"/>
                    <a:pt x="1151889" y="133640"/>
                  </a:cubicBezTo>
                  <a:lnTo>
                    <a:pt x="66820" y="133640"/>
                  </a:lnTo>
                  <a:cubicBezTo>
                    <a:pt x="29916" y="133640"/>
                    <a:pt x="0" y="103724"/>
                    <a:pt x="0" y="66820"/>
                  </a:cubicBezTo>
                  <a:lnTo>
                    <a:pt x="0" y="66820"/>
                  </a:lnTo>
                  <a:cubicBezTo>
                    <a:pt x="0" y="29916"/>
                    <a:pt x="29916" y="0"/>
                    <a:pt x="66820" y="0"/>
                  </a:cubicBezTo>
                  <a:close/>
                </a:path>
              </a:pathLst>
            </a:custGeom>
            <a:solidFill>
              <a:srgbClr val="74AAD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1218709" cy="1336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sz="2536">
                  <a:solidFill>
                    <a:srgbClr val="E4EFFE"/>
                  </a:solidFill>
                  <a:latin typeface="Hero"/>
                  <a:ea typeface="Hero"/>
                  <a:cs typeface="Hero"/>
                  <a:sym typeface="Hero"/>
                </a:rPr>
                <a:t>REFLEXIÓN PEDAGÓGICA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46694" y="6683412"/>
            <a:ext cx="7315200" cy="475488"/>
          </a:xfrm>
          <a:custGeom>
            <a:avLst/>
            <a:gdLst/>
            <a:ahLst/>
            <a:cxnLst/>
            <a:rect r="r" b="b" t="t" l="l"/>
            <a:pathLst>
              <a:path h="475488" w="7315200">
                <a:moveTo>
                  <a:pt x="0" y="0"/>
                </a:moveTo>
                <a:lnTo>
                  <a:pt x="7315200" y="0"/>
                </a:lnTo>
                <a:lnTo>
                  <a:pt x="7315200" y="475488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59275" y="5486105"/>
            <a:ext cx="1815996" cy="917078"/>
          </a:xfrm>
          <a:custGeom>
            <a:avLst/>
            <a:gdLst/>
            <a:ahLst/>
            <a:cxnLst/>
            <a:rect r="r" b="b" t="t" l="l"/>
            <a:pathLst>
              <a:path h="917078" w="1815996">
                <a:moveTo>
                  <a:pt x="0" y="0"/>
                </a:moveTo>
                <a:lnTo>
                  <a:pt x="1815997" y="0"/>
                </a:lnTo>
                <a:lnTo>
                  <a:pt x="1815997" y="917079"/>
                </a:lnTo>
                <a:lnTo>
                  <a:pt x="0" y="9170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799267" y="2249100"/>
            <a:ext cx="4313708" cy="7391089"/>
          </a:xfrm>
          <a:custGeom>
            <a:avLst/>
            <a:gdLst/>
            <a:ahLst/>
            <a:cxnLst/>
            <a:rect r="r" b="b" t="t" l="l"/>
            <a:pathLst>
              <a:path h="7391089" w="4313708">
                <a:moveTo>
                  <a:pt x="0" y="0"/>
                </a:moveTo>
                <a:lnTo>
                  <a:pt x="4313708" y="0"/>
                </a:lnTo>
                <a:lnTo>
                  <a:pt x="4313708" y="7391089"/>
                </a:lnTo>
                <a:lnTo>
                  <a:pt x="0" y="73910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10002" y="2691288"/>
            <a:ext cx="10989265" cy="1306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43"/>
              </a:lnSpc>
            </a:pPr>
            <a:r>
              <a:rPr lang="en-US" sz="7602" b="true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Tengo un estudiante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64893" y="7320825"/>
            <a:ext cx="9120244" cy="878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Estudios de caso de manera colaborativa para prevenir desrregulaciones emocionales y conductuales.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10002" y="3883002"/>
            <a:ext cx="10989265" cy="1396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58"/>
              </a:lnSpc>
            </a:pPr>
            <a:r>
              <a:rPr lang="en-US" sz="8113" b="true">
                <a:solidFill>
                  <a:srgbClr val="447AAD"/>
                </a:solidFill>
                <a:latin typeface="Gotham Heavy"/>
                <a:ea typeface="Gotham Heavy"/>
                <a:cs typeface="Gotham Heavy"/>
                <a:sym typeface="Gotham Heavy"/>
              </a:rPr>
              <a:t>Autista en el aula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10002" y="5024902"/>
            <a:ext cx="8247673" cy="165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86"/>
              </a:lnSpc>
            </a:pPr>
            <a:r>
              <a:rPr lang="en-US" sz="9704" b="true">
                <a:solidFill>
                  <a:srgbClr val="447AAD"/>
                </a:solidFill>
                <a:latin typeface="Gotham Heavy"/>
                <a:ea typeface="Gotham Heavy"/>
                <a:cs typeface="Gotham Heavy"/>
                <a:sym typeface="Gotham Heavy"/>
              </a:rPr>
              <a:t>¿Qué hago?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E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944621"/>
            <a:ext cx="5296833" cy="2729151"/>
            <a:chOff x="0" y="0"/>
            <a:chExt cx="1395051" cy="7187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5051" cy="718789"/>
            </a:xfrm>
            <a:custGeom>
              <a:avLst/>
              <a:gdLst/>
              <a:ahLst/>
              <a:cxnLst/>
              <a:rect r="r" b="b" t="t" l="l"/>
              <a:pathLst>
                <a:path h="718789" w="1395051">
                  <a:moveTo>
                    <a:pt x="74542" y="0"/>
                  </a:moveTo>
                  <a:lnTo>
                    <a:pt x="1320508" y="0"/>
                  </a:lnTo>
                  <a:cubicBezTo>
                    <a:pt x="1340278" y="0"/>
                    <a:pt x="1359238" y="7854"/>
                    <a:pt x="1373218" y="21833"/>
                  </a:cubicBezTo>
                  <a:cubicBezTo>
                    <a:pt x="1387197" y="35812"/>
                    <a:pt x="1395051" y="54772"/>
                    <a:pt x="1395051" y="74542"/>
                  </a:cubicBezTo>
                  <a:lnTo>
                    <a:pt x="1395051" y="644247"/>
                  </a:lnTo>
                  <a:cubicBezTo>
                    <a:pt x="1395051" y="664016"/>
                    <a:pt x="1387197" y="682976"/>
                    <a:pt x="1373218" y="696956"/>
                  </a:cubicBezTo>
                  <a:cubicBezTo>
                    <a:pt x="1359238" y="710935"/>
                    <a:pt x="1340278" y="718789"/>
                    <a:pt x="1320508" y="718789"/>
                  </a:cubicBezTo>
                  <a:lnTo>
                    <a:pt x="74542" y="718789"/>
                  </a:lnTo>
                  <a:cubicBezTo>
                    <a:pt x="54772" y="718789"/>
                    <a:pt x="35812" y="710935"/>
                    <a:pt x="21833" y="696956"/>
                  </a:cubicBezTo>
                  <a:cubicBezTo>
                    <a:pt x="7854" y="682976"/>
                    <a:pt x="0" y="664016"/>
                    <a:pt x="0" y="644247"/>
                  </a:cubicBezTo>
                  <a:lnTo>
                    <a:pt x="0" y="74542"/>
                  </a:lnTo>
                  <a:cubicBezTo>
                    <a:pt x="0" y="54772"/>
                    <a:pt x="7854" y="35812"/>
                    <a:pt x="21833" y="21833"/>
                  </a:cubicBezTo>
                  <a:cubicBezTo>
                    <a:pt x="35812" y="7854"/>
                    <a:pt x="54772" y="0"/>
                    <a:pt x="74542" y="0"/>
                  </a:cubicBezTo>
                  <a:close/>
                </a:path>
              </a:pathLst>
            </a:custGeom>
            <a:solidFill>
              <a:srgbClr val="E4EFF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395051" cy="71878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04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true" rot="1380477">
            <a:off x="-641725" y="-4518391"/>
            <a:ext cx="8637684" cy="9518109"/>
          </a:xfrm>
          <a:custGeom>
            <a:avLst/>
            <a:gdLst/>
            <a:ahLst/>
            <a:cxnLst/>
            <a:rect r="r" b="b" t="t" l="l"/>
            <a:pathLst>
              <a:path h="9518109" w="8637684">
                <a:moveTo>
                  <a:pt x="0" y="9518109"/>
                </a:moveTo>
                <a:lnTo>
                  <a:pt x="8637683" y="9518109"/>
                </a:lnTo>
                <a:lnTo>
                  <a:pt x="8637683" y="0"/>
                </a:lnTo>
                <a:lnTo>
                  <a:pt x="0" y="0"/>
                </a:lnTo>
                <a:lnTo>
                  <a:pt x="0" y="95181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251649" y="2429308"/>
            <a:ext cx="5121094" cy="1664355"/>
          </a:xfrm>
          <a:custGeom>
            <a:avLst/>
            <a:gdLst/>
            <a:ahLst/>
            <a:cxnLst/>
            <a:rect r="r" b="b" t="t" l="l"/>
            <a:pathLst>
              <a:path h="1664355" w="5121094">
                <a:moveTo>
                  <a:pt x="0" y="0"/>
                </a:moveTo>
                <a:lnTo>
                  <a:pt x="5121093" y="0"/>
                </a:lnTo>
                <a:lnTo>
                  <a:pt x="5121093" y="1664355"/>
                </a:lnTo>
                <a:lnTo>
                  <a:pt x="0" y="16643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980003" y="2560066"/>
            <a:ext cx="10574725" cy="6250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  <a:r>
              <a:rPr lang="en-US" sz="254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Ca</a:t>
            </a:r>
            <a:r>
              <a:rPr lang="en-US" sz="254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racterísticas: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Sofía tiene 14 años y es una adolescente que presenta una gran sensibilidad emocional y una inclinación hacia el arte. A menudo se siente incomprendida por sus compañeros y puede ser reservada en situaciones sociales.</a:t>
            </a: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Intereses: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Su pasión es la pintura y el dibujo. Utiliza el arte como una forma de expresión y a menudo se sumerge en proyectos artísticos dur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ante horas.</a:t>
            </a: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Posibles Detonantes: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Sofía puede experimentar ansiedad en situaciones de evaluación o en clases donde se espera que participe verbalmente. Sus apoderados han indicado que crear un ambiente donde se valore su arte puede ayudarla a abrirse más y participar en cl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ase.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46546" y="2887221"/>
            <a:ext cx="5488106" cy="6561866"/>
          </a:xfrm>
          <a:custGeom>
            <a:avLst/>
            <a:gdLst/>
            <a:ahLst/>
            <a:cxnLst/>
            <a:rect r="r" b="b" t="t" l="l"/>
            <a:pathLst>
              <a:path h="6561866" w="5488106">
                <a:moveTo>
                  <a:pt x="0" y="0"/>
                </a:moveTo>
                <a:lnTo>
                  <a:pt x="5488107" y="0"/>
                </a:lnTo>
                <a:lnTo>
                  <a:pt x="5488107" y="6561866"/>
                </a:lnTo>
                <a:lnTo>
                  <a:pt x="0" y="6561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61772" y="3190646"/>
            <a:ext cx="3457655" cy="1753974"/>
          </a:xfrm>
          <a:custGeom>
            <a:avLst/>
            <a:gdLst/>
            <a:ahLst/>
            <a:cxnLst/>
            <a:rect r="r" b="b" t="t" l="l"/>
            <a:pathLst>
              <a:path h="1753974" w="3457655">
                <a:moveTo>
                  <a:pt x="0" y="0"/>
                </a:moveTo>
                <a:lnTo>
                  <a:pt x="3457655" y="0"/>
                </a:lnTo>
                <a:lnTo>
                  <a:pt x="3457655" y="1753975"/>
                </a:lnTo>
                <a:lnTo>
                  <a:pt x="0" y="1753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91754" y="457633"/>
            <a:ext cx="16441525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</a:pPr>
            <a:r>
              <a:rPr lang="en-US" b="true" sz="8000">
                <a:solidFill>
                  <a:srgbClr val="447AAD"/>
                </a:solidFill>
                <a:latin typeface="Gotham Heavy"/>
                <a:ea typeface="Gotham Heavy"/>
                <a:cs typeface="Gotham Heavy"/>
                <a:sym typeface="Gotham Heavy"/>
              </a:rPr>
              <a:t>Caso Nº4 - 1º medio (Sofía)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E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00224" y="280550"/>
            <a:ext cx="8217407" cy="8707186"/>
          </a:xfrm>
          <a:custGeom>
            <a:avLst/>
            <a:gdLst/>
            <a:ahLst/>
            <a:cxnLst/>
            <a:rect r="r" b="b" t="t" l="l"/>
            <a:pathLst>
              <a:path h="8707186" w="8217407">
                <a:moveTo>
                  <a:pt x="0" y="0"/>
                </a:moveTo>
                <a:lnTo>
                  <a:pt x="8217407" y="0"/>
                </a:lnTo>
                <a:lnTo>
                  <a:pt x="8217407" y="8707186"/>
                </a:lnTo>
                <a:lnTo>
                  <a:pt x="0" y="8707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08479" y="4195326"/>
            <a:ext cx="13671042" cy="1644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84"/>
              </a:lnSpc>
            </a:pPr>
            <a:r>
              <a:rPr lang="en-US" sz="9560" b="true">
                <a:solidFill>
                  <a:srgbClr val="447AAD"/>
                </a:solidFill>
                <a:latin typeface="Gotham Heavy"/>
                <a:ea typeface="Gotham Heavy"/>
                <a:cs typeface="Gotham Heavy"/>
                <a:sym typeface="Gotham Heavy"/>
              </a:rPr>
              <a:t>Plenaria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08479" y="3133146"/>
            <a:ext cx="13671042" cy="1308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643"/>
              </a:lnSpc>
              <a:spcBef>
                <a:spcPct val="0"/>
              </a:spcBef>
            </a:pPr>
            <a:r>
              <a:rPr lang="en-US" b="true" sz="7602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Reflexión Conjunta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036433" y="4330040"/>
            <a:ext cx="4678509" cy="304103"/>
          </a:xfrm>
          <a:custGeom>
            <a:avLst/>
            <a:gdLst/>
            <a:ahLst/>
            <a:cxnLst/>
            <a:rect r="r" b="b" t="t" l="l"/>
            <a:pathLst>
              <a:path h="304103" w="4678509">
                <a:moveTo>
                  <a:pt x="0" y="0"/>
                </a:moveTo>
                <a:lnTo>
                  <a:pt x="4678509" y="0"/>
                </a:lnTo>
                <a:lnTo>
                  <a:pt x="4678509" y="304103"/>
                </a:lnTo>
                <a:lnTo>
                  <a:pt x="0" y="304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856904" y="3863562"/>
            <a:ext cx="5094560" cy="5813294"/>
          </a:xfrm>
          <a:custGeom>
            <a:avLst/>
            <a:gdLst/>
            <a:ahLst/>
            <a:cxnLst/>
            <a:rect r="r" b="b" t="t" l="l"/>
            <a:pathLst>
              <a:path h="5813294" w="5094560">
                <a:moveTo>
                  <a:pt x="0" y="0"/>
                </a:moveTo>
                <a:lnTo>
                  <a:pt x="5094560" y="0"/>
                </a:lnTo>
                <a:lnTo>
                  <a:pt x="5094560" y="5813294"/>
                </a:lnTo>
                <a:lnTo>
                  <a:pt x="0" y="5813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4AA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27480" y="7623665"/>
            <a:ext cx="9248419" cy="6358288"/>
          </a:xfrm>
          <a:custGeom>
            <a:avLst/>
            <a:gdLst/>
            <a:ahLst/>
            <a:cxnLst/>
            <a:rect r="r" b="b" t="t" l="l"/>
            <a:pathLst>
              <a:path h="6358288" w="9248419">
                <a:moveTo>
                  <a:pt x="0" y="0"/>
                </a:moveTo>
                <a:lnTo>
                  <a:pt x="9248418" y="0"/>
                </a:lnTo>
                <a:lnTo>
                  <a:pt x="9248418" y="6358288"/>
                </a:lnTo>
                <a:lnTo>
                  <a:pt x="0" y="6358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0667062" y="-3694953"/>
            <a:ext cx="9248419" cy="6358288"/>
          </a:xfrm>
          <a:custGeom>
            <a:avLst/>
            <a:gdLst/>
            <a:ahLst/>
            <a:cxnLst/>
            <a:rect r="r" b="b" t="t" l="l"/>
            <a:pathLst>
              <a:path h="6358288" w="9248419">
                <a:moveTo>
                  <a:pt x="0" y="6358288"/>
                </a:moveTo>
                <a:lnTo>
                  <a:pt x="9248418" y="6358288"/>
                </a:lnTo>
                <a:lnTo>
                  <a:pt x="9248418" y="0"/>
                </a:lnTo>
                <a:lnTo>
                  <a:pt x="0" y="0"/>
                </a:lnTo>
                <a:lnTo>
                  <a:pt x="0" y="63582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416210" y="3762083"/>
            <a:ext cx="11672278" cy="4607322"/>
            <a:chOff x="0" y="0"/>
            <a:chExt cx="3074180" cy="12134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74180" cy="1213451"/>
            </a:xfrm>
            <a:custGeom>
              <a:avLst/>
              <a:gdLst/>
              <a:ahLst/>
              <a:cxnLst/>
              <a:rect r="r" b="b" t="t" l="l"/>
              <a:pathLst>
                <a:path h="1213451" w="3074180">
                  <a:moveTo>
                    <a:pt x="33827" y="0"/>
                  </a:moveTo>
                  <a:lnTo>
                    <a:pt x="3040353" y="0"/>
                  </a:lnTo>
                  <a:cubicBezTo>
                    <a:pt x="3049325" y="0"/>
                    <a:pt x="3057929" y="3564"/>
                    <a:pt x="3064273" y="9908"/>
                  </a:cubicBezTo>
                  <a:cubicBezTo>
                    <a:pt x="3070616" y="16251"/>
                    <a:pt x="3074180" y="24856"/>
                    <a:pt x="3074180" y="33827"/>
                  </a:cubicBezTo>
                  <a:lnTo>
                    <a:pt x="3074180" y="1179624"/>
                  </a:lnTo>
                  <a:cubicBezTo>
                    <a:pt x="3074180" y="1188596"/>
                    <a:pt x="3070616" y="1197200"/>
                    <a:pt x="3064273" y="1203543"/>
                  </a:cubicBezTo>
                  <a:cubicBezTo>
                    <a:pt x="3057929" y="1209887"/>
                    <a:pt x="3049325" y="1213451"/>
                    <a:pt x="3040353" y="1213451"/>
                  </a:cubicBezTo>
                  <a:lnTo>
                    <a:pt x="33827" y="1213451"/>
                  </a:lnTo>
                  <a:cubicBezTo>
                    <a:pt x="24856" y="1213451"/>
                    <a:pt x="16251" y="1209887"/>
                    <a:pt x="9908" y="1203543"/>
                  </a:cubicBezTo>
                  <a:cubicBezTo>
                    <a:pt x="3564" y="1197200"/>
                    <a:pt x="0" y="1188596"/>
                    <a:pt x="0" y="1179624"/>
                  </a:cubicBezTo>
                  <a:lnTo>
                    <a:pt x="0" y="33827"/>
                  </a:lnTo>
                  <a:cubicBezTo>
                    <a:pt x="0" y="24856"/>
                    <a:pt x="3564" y="16251"/>
                    <a:pt x="9908" y="9908"/>
                  </a:cubicBezTo>
                  <a:cubicBezTo>
                    <a:pt x="16251" y="3564"/>
                    <a:pt x="24856" y="0"/>
                    <a:pt x="33827" y="0"/>
                  </a:cubicBezTo>
                  <a:close/>
                </a:path>
              </a:pathLst>
            </a:custGeom>
            <a:solidFill>
              <a:srgbClr val="E4EFF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0"/>
              <a:ext cx="3074180" cy="121345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044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757818" y="3812002"/>
            <a:ext cx="11067860" cy="445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556"/>
              </a:lnSpc>
              <a:spcBef>
                <a:spcPct val="0"/>
              </a:spcBef>
            </a:pP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nte, con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pa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laridade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y 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lentos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, 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por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ique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za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ún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ca a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uestro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nto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iv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.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rec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nocer y val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ar la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eurod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ver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dad,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no so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m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brinda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po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yo a los es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udiantes au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as, sin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que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amos enriq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eciendo la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xperiencia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ap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rend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zaje de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da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omun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escolar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.</a:t>
            </a:r>
          </a:p>
          <a:p>
            <a:pPr algn="ctr">
              <a:lnSpc>
                <a:spcPts val="3556"/>
              </a:lnSpc>
              <a:spcBef>
                <a:spcPct val="0"/>
              </a:spcBef>
            </a:pP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Nuestro desafío es construir un futuro donde la inclusión no sea solo un objetivo, sino una realidad que empodera a todos los estudiantes a alcanzar su máximo potencial. La educación es una herramienta poderosa, y juntos, podemos utilizarla para crear un mundo más comprensivo y diverso.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8528481" y="3158309"/>
            <a:ext cx="4749724" cy="308732"/>
          </a:xfrm>
          <a:custGeom>
            <a:avLst/>
            <a:gdLst/>
            <a:ahLst/>
            <a:cxnLst/>
            <a:rect r="r" b="b" t="t" l="l"/>
            <a:pathLst>
              <a:path h="308732" w="4749724">
                <a:moveTo>
                  <a:pt x="0" y="0"/>
                </a:moveTo>
                <a:lnTo>
                  <a:pt x="4749723" y="0"/>
                </a:lnTo>
                <a:lnTo>
                  <a:pt x="4749723" y="308733"/>
                </a:lnTo>
                <a:lnTo>
                  <a:pt x="0" y="3087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37632" y="564530"/>
            <a:ext cx="3460514" cy="2384609"/>
          </a:xfrm>
          <a:custGeom>
            <a:avLst/>
            <a:gdLst/>
            <a:ahLst/>
            <a:cxnLst/>
            <a:rect r="r" b="b" t="t" l="l"/>
            <a:pathLst>
              <a:path h="2384609" w="3460514">
                <a:moveTo>
                  <a:pt x="0" y="0"/>
                </a:moveTo>
                <a:lnTo>
                  <a:pt x="3460515" y="0"/>
                </a:lnTo>
                <a:lnTo>
                  <a:pt x="3460515" y="2384609"/>
                </a:lnTo>
                <a:lnTo>
                  <a:pt x="0" y="2384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67889" y="2079520"/>
            <a:ext cx="13352221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</a:pPr>
            <a:r>
              <a:rPr lang="en-US" b="true" sz="8000">
                <a:solidFill>
                  <a:srgbClr val="E4EFFE"/>
                </a:solidFill>
                <a:latin typeface="Gotham Heavy"/>
                <a:ea typeface="Gotham Heavy"/>
                <a:cs typeface="Gotham Heavy"/>
                <a:sym typeface="Gotham Heavy"/>
              </a:rPr>
              <a:t>Cierre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E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00224" y="280550"/>
            <a:ext cx="8217407" cy="8707186"/>
          </a:xfrm>
          <a:custGeom>
            <a:avLst/>
            <a:gdLst/>
            <a:ahLst/>
            <a:cxnLst/>
            <a:rect r="r" b="b" t="t" l="l"/>
            <a:pathLst>
              <a:path h="8707186" w="8217407">
                <a:moveTo>
                  <a:pt x="0" y="0"/>
                </a:moveTo>
                <a:lnTo>
                  <a:pt x="8217407" y="0"/>
                </a:lnTo>
                <a:lnTo>
                  <a:pt x="8217407" y="8707186"/>
                </a:lnTo>
                <a:lnTo>
                  <a:pt x="0" y="8707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08479" y="4195326"/>
            <a:ext cx="13671042" cy="1644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84"/>
              </a:lnSpc>
            </a:pPr>
            <a:r>
              <a:rPr lang="en-US" sz="9560" b="true">
                <a:solidFill>
                  <a:srgbClr val="447AAD"/>
                </a:solidFill>
                <a:latin typeface="Gotham Heavy"/>
                <a:ea typeface="Gotham Heavy"/>
                <a:cs typeface="Gotham Heavy"/>
                <a:sym typeface="Gotham Heavy"/>
              </a:rPr>
              <a:t>por tu atención!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08479" y="3133146"/>
            <a:ext cx="13671042" cy="1308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643"/>
              </a:lnSpc>
              <a:spcBef>
                <a:spcPct val="0"/>
              </a:spcBef>
            </a:pPr>
            <a:r>
              <a:rPr lang="en-US" b="true" sz="7602" strike="noStrike" u="none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¡Muchas gracias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036433" y="4330040"/>
            <a:ext cx="4678509" cy="304103"/>
          </a:xfrm>
          <a:custGeom>
            <a:avLst/>
            <a:gdLst/>
            <a:ahLst/>
            <a:cxnLst/>
            <a:rect r="r" b="b" t="t" l="l"/>
            <a:pathLst>
              <a:path h="304103" w="4678509">
                <a:moveTo>
                  <a:pt x="0" y="0"/>
                </a:moveTo>
                <a:lnTo>
                  <a:pt x="4678509" y="0"/>
                </a:lnTo>
                <a:lnTo>
                  <a:pt x="4678509" y="304103"/>
                </a:lnTo>
                <a:lnTo>
                  <a:pt x="0" y="304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93956" y="5840139"/>
            <a:ext cx="4019741" cy="1527502"/>
          </a:xfrm>
          <a:custGeom>
            <a:avLst/>
            <a:gdLst/>
            <a:ahLst/>
            <a:cxnLst/>
            <a:rect r="r" b="b" t="t" l="l"/>
            <a:pathLst>
              <a:path h="1527502" w="4019741">
                <a:moveTo>
                  <a:pt x="0" y="0"/>
                </a:moveTo>
                <a:lnTo>
                  <a:pt x="4019741" y="0"/>
                </a:lnTo>
                <a:lnTo>
                  <a:pt x="4019741" y="1527502"/>
                </a:lnTo>
                <a:lnTo>
                  <a:pt x="0" y="1527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348353" y="7128177"/>
            <a:ext cx="4910947" cy="2130123"/>
          </a:xfrm>
          <a:custGeom>
            <a:avLst/>
            <a:gdLst/>
            <a:ahLst/>
            <a:cxnLst/>
            <a:rect r="r" b="b" t="t" l="l"/>
            <a:pathLst>
              <a:path h="2130123" w="4910947">
                <a:moveTo>
                  <a:pt x="0" y="0"/>
                </a:moveTo>
                <a:lnTo>
                  <a:pt x="4910947" y="0"/>
                </a:lnTo>
                <a:lnTo>
                  <a:pt x="4910947" y="2130123"/>
                </a:lnTo>
                <a:lnTo>
                  <a:pt x="0" y="21301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4AA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19096" y="3075627"/>
            <a:ext cx="7602965" cy="9105347"/>
          </a:xfrm>
          <a:custGeom>
            <a:avLst/>
            <a:gdLst/>
            <a:ahLst/>
            <a:cxnLst/>
            <a:rect r="r" b="b" t="t" l="l"/>
            <a:pathLst>
              <a:path h="9105347" w="7602965">
                <a:moveTo>
                  <a:pt x="0" y="0"/>
                </a:moveTo>
                <a:lnTo>
                  <a:pt x="7602965" y="0"/>
                </a:lnTo>
                <a:lnTo>
                  <a:pt x="7602965" y="9105347"/>
                </a:lnTo>
                <a:lnTo>
                  <a:pt x="0" y="910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696951" y="1544370"/>
            <a:ext cx="5121094" cy="1664355"/>
          </a:xfrm>
          <a:custGeom>
            <a:avLst/>
            <a:gdLst/>
            <a:ahLst/>
            <a:cxnLst/>
            <a:rect r="r" b="b" t="t" l="l"/>
            <a:pathLst>
              <a:path h="1664355" w="5121094">
                <a:moveTo>
                  <a:pt x="0" y="0"/>
                </a:moveTo>
                <a:lnTo>
                  <a:pt x="5121094" y="0"/>
                </a:lnTo>
                <a:lnTo>
                  <a:pt x="5121094" y="1664356"/>
                </a:lnTo>
                <a:lnTo>
                  <a:pt x="0" y="16643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61401" y="4110488"/>
            <a:ext cx="5815131" cy="4114800"/>
          </a:xfrm>
          <a:custGeom>
            <a:avLst/>
            <a:gdLst/>
            <a:ahLst/>
            <a:cxnLst/>
            <a:rect r="r" b="b" t="t" l="l"/>
            <a:pathLst>
              <a:path h="4114800" w="5815131">
                <a:moveTo>
                  <a:pt x="0" y="0"/>
                </a:moveTo>
                <a:lnTo>
                  <a:pt x="5815131" y="0"/>
                </a:lnTo>
                <a:lnTo>
                  <a:pt x="5815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845272" y="1757423"/>
            <a:ext cx="11414028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E4EFFE"/>
                </a:solidFill>
                <a:latin typeface="Gotham Heavy"/>
                <a:ea typeface="Gotham Heavy"/>
                <a:cs typeface="Gotham Heavy"/>
                <a:sym typeface="Gotham Heavy"/>
              </a:rPr>
              <a:t>¿Qué es el autismo?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45272" y="3234413"/>
            <a:ext cx="1141402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El Trastorno del Espectro Autista (TEA)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57795" y="4684054"/>
            <a:ext cx="8067781" cy="266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Es una variación natural de la condición humana que se manifiesta en formas diversas de pensar, sentir y comportarse. </a:t>
            </a:r>
          </a:p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El autismo no es un trastorno que necesita ser "curado", sino una forma legítima de s</a:t>
            </a:r>
            <a:r>
              <a:rPr lang="en-US" sz="254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er que debe ser aceptada y valorada.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E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86368" y="3073083"/>
            <a:ext cx="9246049" cy="10188484"/>
          </a:xfrm>
          <a:custGeom>
            <a:avLst/>
            <a:gdLst/>
            <a:ahLst/>
            <a:cxnLst/>
            <a:rect r="r" b="b" t="t" l="l"/>
            <a:pathLst>
              <a:path h="10188484" w="9246049">
                <a:moveTo>
                  <a:pt x="0" y="0"/>
                </a:moveTo>
                <a:lnTo>
                  <a:pt x="9246048" y="0"/>
                </a:lnTo>
                <a:lnTo>
                  <a:pt x="9246048" y="10188483"/>
                </a:lnTo>
                <a:lnTo>
                  <a:pt x="0" y="10188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71439" y="0"/>
            <a:ext cx="8115873" cy="6512988"/>
          </a:xfrm>
          <a:custGeom>
            <a:avLst/>
            <a:gdLst/>
            <a:ahLst/>
            <a:cxnLst/>
            <a:rect r="r" b="b" t="t" l="l"/>
            <a:pathLst>
              <a:path h="6512988" w="8115873">
                <a:moveTo>
                  <a:pt x="0" y="0"/>
                </a:moveTo>
                <a:lnTo>
                  <a:pt x="8115873" y="0"/>
                </a:lnTo>
                <a:lnTo>
                  <a:pt x="8115873" y="6512988"/>
                </a:lnTo>
                <a:lnTo>
                  <a:pt x="0" y="6512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67877" y="4617201"/>
            <a:ext cx="4752247" cy="308896"/>
          </a:xfrm>
          <a:custGeom>
            <a:avLst/>
            <a:gdLst/>
            <a:ahLst/>
            <a:cxnLst/>
            <a:rect r="r" b="b" t="t" l="l"/>
            <a:pathLst>
              <a:path h="308896" w="4752247">
                <a:moveTo>
                  <a:pt x="0" y="0"/>
                </a:moveTo>
                <a:lnTo>
                  <a:pt x="4752246" y="0"/>
                </a:lnTo>
                <a:lnTo>
                  <a:pt x="4752246" y="308896"/>
                </a:lnTo>
                <a:lnTo>
                  <a:pt x="0" y="308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116132" y="2285264"/>
            <a:ext cx="8311834" cy="266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Las dificultades que enfrentan las personas autistas a menudo provienen de las barreras sociales y ambientales, más que de sus características individuales. Por lo tanto, se aboga por la inclusión, el respeto y la creación de entornos que reconozcan y celebren la diversidad neurológica.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116132" y="5732627"/>
            <a:ext cx="8055737" cy="1773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Como sociedad debemos adaptarnos para ser más accesibles y comprensivos, en lugar de exigir que las personas autistas se ajusten a normas que pueden se</a:t>
            </a:r>
            <a:r>
              <a:rPr lang="en-US" sz="254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 excluyentes.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E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05799" y="4387999"/>
            <a:ext cx="8840811" cy="9067499"/>
          </a:xfrm>
          <a:custGeom>
            <a:avLst/>
            <a:gdLst/>
            <a:ahLst/>
            <a:cxnLst/>
            <a:rect r="r" b="b" t="t" l="l"/>
            <a:pathLst>
              <a:path h="9067499" w="8840811">
                <a:moveTo>
                  <a:pt x="0" y="0"/>
                </a:moveTo>
                <a:lnTo>
                  <a:pt x="8840811" y="0"/>
                </a:lnTo>
                <a:lnTo>
                  <a:pt x="8840811" y="9067499"/>
                </a:lnTo>
                <a:lnTo>
                  <a:pt x="0" y="906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384639"/>
            <a:ext cx="7083511" cy="11056278"/>
            <a:chOff x="0" y="0"/>
            <a:chExt cx="4048125" cy="63185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59682" cy="6318250"/>
            </a:xfrm>
            <a:custGeom>
              <a:avLst/>
              <a:gdLst/>
              <a:ahLst/>
              <a:cxnLst/>
              <a:rect r="r" b="b" t="t" l="l"/>
              <a:pathLst>
                <a:path h="6318250" w="4059682">
                  <a:moveTo>
                    <a:pt x="3945509" y="2967609"/>
                  </a:moveTo>
                  <a:cubicBezTo>
                    <a:pt x="3865245" y="3082290"/>
                    <a:pt x="3865245" y="3236087"/>
                    <a:pt x="3945509" y="3350768"/>
                  </a:cubicBezTo>
                  <a:cubicBezTo>
                    <a:pt x="4010152" y="3443097"/>
                    <a:pt x="4048125" y="3555619"/>
                    <a:pt x="4048125" y="3676904"/>
                  </a:cubicBezTo>
                  <a:cubicBezTo>
                    <a:pt x="4048125" y="3798189"/>
                    <a:pt x="4010152" y="3910711"/>
                    <a:pt x="3945509" y="4003040"/>
                  </a:cubicBezTo>
                  <a:cubicBezTo>
                    <a:pt x="3865245" y="4117721"/>
                    <a:pt x="3865245" y="4271518"/>
                    <a:pt x="3945509" y="4386199"/>
                  </a:cubicBezTo>
                  <a:cubicBezTo>
                    <a:pt x="4010152" y="4478528"/>
                    <a:pt x="4048125" y="4591050"/>
                    <a:pt x="4048125" y="4712335"/>
                  </a:cubicBezTo>
                  <a:cubicBezTo>
                    <a:pt x="4048125" y="4833620"/>
                    <a:pt x="4010152" y="4946142"/>
                    <a:pt x="3945509" y="5038471"/>
                  </a:cubicBezTo>
                  <a:cubicBezTo>
                    <a:pt x="3865245" y="5153152"/>
                    <a:pt x="3865245" y="5306949"/>
                    <a:pt x="3945509" y="5421630"/>
                  </a:cubicBezTo>
                  <a:cubicBezTo>
                    <a:pt x="4010152" y="5513959"/>
                    <a:pt x="4048125" y="5626481"/>
                    <a:pt x="4048125" y="5747766"/>
                  </a:cubicBezTo>
                  <a:cubicBezTo>
                    <a:pt x="4048125" y="6054217"/>
                    <a:pt x="3806190" y="6304026"/>
                    <a:pt x="3502914" y="6316853"/>
                  </a:cubicBezTo>
                  <a:lnTo>
                    <a:pt x="3502914" y="6318250"/>
                  </a:lnTo>
                  <a:lnTo>
                    <a:pt x="0" y="6318250"/>
                  </a:lnTo>
                  <a:lnTo>
                    <a:pt x="0" y="0"/>
                  </a:lnTo>
                  <a:lnTo>
                    <a:pt x="3502914" y="0"/>
                  </a:lnTo>
                  <a:lnTo>
                    <a:pt x="3502914" y="1524"/>
                  </a:lnTo>
                  <a:cubicBezTo>
                    <a:pt x="3509264" y="1778"/>
                    <a:pt x="3515487" y="1905"/>
                    <a:pt x="3521837" y="2413"/>
                  </a:cubicBezTo>
                  <a:cubicBezTo>
                    <a:pt x="3794379" y="22606"/>
                    <a:pt x="4017010" y="238506"/>
                    <a:pt x="4044950" y="510286"/>
                  </a:cubicBezTo>
                  <a:cubicBezTo>
                    <a:pt x="4059682" y="653796"/>
                    <a:pt x="4021074" y="787908"/>
                    <a:pt x="3946525" y="895096"/>
                  </a:cubicBezTo>
                  <a:cubicBezTo>
                    <a:pt x="3866261" y="1010539"/>
                    <a:pt x="3864864" y="1164590"/>
                    <a:pt x="3945509" y="1279779"/>
                  </a:cubicBezTo>
                  <a:cubicBezTo>
                    <a:pt x="4010152" y="1372108"/>
                    <a:pt x="4048125" y="1484630"/>
                    <a:pt x="4048125" y="1605915"/>
                  </a:cubicBezTo>
                  <a:cubicBezTo>
                    <a:pt x="4048125" y="1727200"/>
                    <a:pt x="4010152" y="1839722"/>
                    <a:pt x="3945509" y="1932051"/>
                  </a:cubicBezTo>
                  <a:cubicBezTo>
                    <a:pt x="3865245" y="2046732"/>
                    <a:pt x="3865245" y="2200529"/>
                    <a:pt x="3945509" y="2315210"/>
                  </a:cubicBezTo>
                  <a:cubicBezTo>
                    <a:pt x="4010152" y="2407539"/>
                    <a:pt x="4048125" y="2520061"/>
                    <a:pt x="4048125" y="2641346"/>
                  </a:cubicBezTo>
                  <a:cubicBezTo>
                    <a:pt x="4048125" y="2762885"/>
                    <a:pt x="4010152" y="2875280"/>
                    <a:pt x="3945509" y="2967609"/>
                  </a:cubicBezTo>
                  <a:close/>
                </a:path>
              </a:pathLst>
            </a:custGeom>
            <a:blipFill>
              <a:blip r:embed="rId4"/>
              <a:stretch>
                <a:fillRect l="-2091" t="0" r="-2091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379140" y="2778359"/>
            <a:ext cx="5478976" cy="1780667"/>
          </a:xfrm>
          <a:custGeom>
            <a:avLst/>
            <a:gdLst/>
            <a:ahLst/>
            <a:cxnLst/>
            <a:rect r="r" b="b" t="t" l="l"/>
            <a:pathLst>
              <a:path h="1780667" w="5478976">
                <a:moveTo>
                  <a:pt x="0" y="0"/>
                </a:moveTo>
                <a:lnTo>
                  <a:pt x="5478976" y="0"/>
                </a:lnTo>
                <a:lnTo>
                  <a:pt x="5478976" y="1780667"/>
                </a:lnTo>
                <a:lnTo>
                  <a:pt x="0" y="17806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502108" y="1813913"/>
            <a:ext cx="8757192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</a:pPr>
            <a:r>
              <a:rPr lang="en-US" b="true" sz="8000" strike="noStrike" u="none">
                <a:solidFill>
                  <a:srgbClr val="447AAD"/>
                </a:solidFill>
                <a:latin typeface="Gotham Heavy"/>
                <a:ea typeface="Gotham Heavy"/>
                <a:cs typeface="Gotham Heavy"/>
                <a:sym typeface="Gotham Heavy"/>
              </a:rPr>
              <a:t>Todos somos diferentes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502108" y="5346728"/>
            <a:ext cx="8757192" cy="3116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6"/>
              </a:lnSpc>
              <a:spcBef>
                <a:spcPct val="0"/>
              </a:spcBef>
            </a:pPr>
            <a:r>
              <a:rPr lang="en-US" sz="254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ve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sidad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inhe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nte 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la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dici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ón h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mana. En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te con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xto,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au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ismo se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v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om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mani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f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est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aci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ón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de 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v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,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dond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 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divid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puede 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 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na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f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ma únic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pe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bir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el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mund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,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p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roc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info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rm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ación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y re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cio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ars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 con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lo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m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á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s.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Est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 vari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edad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la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exp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ienci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h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mana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q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ece a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so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cie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 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su conjunto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E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04108">
            <a:off x="11072391" y="7820841"/>
            <a:ext cx="8115873" cy="6512988"/>
          </a:xfrm>
          <a:custGeom>
            <a:avLst/>
            <a:gdLst/>
            <a:ahLst/>
            <a:cxnLst/>
            <a:rect r="r" b="b" t="t" l="l"/>
            <a:pathLst>
              <a:path h="6512988" w="8115873">
                <a:moveTo>
                  <a:pt x="0" y="0"/>
                </a:moveTo>
                <a:lnTo>
                  <a:pt x="8115873" y="0"/>
                </a:lnTo>
                <a:lnTo>
                  <a:pt x="8115873" y="6512989"/>
                </a:lnTo>
                <a:lnTo>
                  <a:pt x="0" y="65129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373571" y="-463881"/>
            <a:ext cx="10172284" cy="9116910"/>
          </a:xfrm>
          <a:custGeom>
            <a:avLst/>
            <a:gdLst/>
            <a:ahLst/>
            <a:cxnLst/>
            <a:rect r="r" b="b" t="t" l="l"/>
            <a:pathLst>
              <a:path h="9116910" w="10172284">
                <a:moveTo>
                  <a:pt x="0" y="0"/>
                </a:moveTo>
                <a:lnTo>
                  <a:pt x="10172284" y="0"/>
                </a:lnTo>
                <a:lnTo>
                  <a:pt x="10172284" y="9116910"/>
                </a:lnTo>
                <a:lnTo>
                  <a:pt x="0" y="9116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214387" y="2481493"/>
            <a:ext cx="8805641" cy="3294939"/>
            <a:chOff x="0" y="0"/>
            <a:chExt cx="2319181" cy="86780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19181" cy="867803"/>
            </a:xfrm>
            <a:custGeom>
              <a:avLst/>
              <a:gdLst/>
              <a:ahLst/>
              <a:cxnLst/>
              <a:rect r="r" b="b" t="t" l="l"/>
              <a:pathLst>
                <a:path h="867803" w="2319181">
                  <a:moveTo>
                    <a:pt x="44839" y="0"/>
                  </a:moveTo>
                  <a:lnTo>
                    <a:pt x="2274342" y="0"/>
                  </a:lnTo>
                  <a:cubicBezTo>
                    <a:pt x="2286234" y="0"/>
                    <a:pt x="2297639" y="4724"/>
                    <a:pt x="2306048" y="13133"/>
                  </a:cubicBezTo>
                  <a:cubicBezTo>
                    <a:pt x="2314457" y="21542"/>
                    <a:pt x="2319181" y="32947"/>
                    <a:pt x="2319181" y="44839"/>
                  </a:cubicBezTo>
                  <a:lnTo>
                    <a:pt x="2319181" y="822964"/>
                  </a:lnTo>
                  <a:cubicBezTo>
                    <a:pt x="2319181" y="834856"/>
                    <a:pt x="2314457" y="846261"/>
                    <a:pt x="2306048" y="854670"/>
                  </a:cubicBezTo>
                  <a:cubicBezTo>
                    <a:pt x="2297639" y="863079"/>
                    <a:pt x="2286234" y="867803"/>
                    <a:pt x="2274342" y="867803"/>
                  </a:cubicBezTo>
                  <a:lnTo>
                    <a:pt x="44839" y="867803"/>
                  </a:lnTo>
                  <a:cubicBezTo>
                    <a:pt x="32947" y="867803"/>
                    <a:pt x="21542" y="863079"/>
                    <a:pt x="13133" y="854670"/>
                  </a:cubicBezTo>
                  <a:cubicBezTo>
                    <a:pt x="4724" y="846261"/>
                    <a:pt x="0" y="834856"/>
                    <a:pt x="0" y="822964"/>
                  </a:cubicBezTo>
                  <a:lnTo>
                    <a:pt x="0" y="44839"/>
                  </a:lnTo>
                  <a:cubicBezTo>
                    <a:pt x="0" y="32947"/>
                    <a:pt x="4724" y="21542"/>
                    <a:pt x="13133" y="13133"/>
                  </a:cubicBezTo>
                  <a:cubicBezTo>
                    <a:pt x="21542" y="4724"/>
                    <a:pt x="32947" y="0"/>
                    <a:pt x="44839" y="0"/>
                  </a:cubicBezTo>
                  <a:close/>
                </a:path>
              </a:pathLst>
            </a:custGeom>
            <a:solidFill>
              <a:srgbClr val="74AAD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0"/>
              <a:ext cx="2319181" cy="86780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04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1322437" y="2860678"/>
            <a:ext cx="6511583" cy="4948803"/>
          </a:xfrm>
          <a:custGeom>
            <a:avLst/>
            <a:gdLst/>
            <a:ahLst/>
            <a:cxnLst/>
            <a:rect r="r" b="b" t="t" l="l"/>
            <a:pathLst>
              <a:path h="4948803" w="6511583">
                <a:moveTo>
                  <a:pt x="0" y="0"/>
                </a:moveTo>
                <a:lnTo>
                  <a:pt x="6511583" y="0"/>
                </a:lnTo>
                <a:lnTo>
                  <a:pt x="6511583" y="4948803"/>
                </a:lnTo>
                <a:lnTo>
                  <a:pt x="0" y="4948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649711" y="3113596"/>
            <a:ext cx="7934991" cy="2221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  <a:r>
              <a:rPr lang="en-US" sz="2540">
                <a:solidFill>
                  <a:srgbClr val="E4EFFE"/>
                </a:solidFill>
                <a:latin typeface="Hero"/>
                <a:ea typeface="Hero"/>
                <a:cs typeface="Hero"/>
                <a:sym typeface="Hero"/>
              </a:rPr>
              <a:t>Reconocer que todos somos diferentes nos invita a construir una sociedad más inclusiva, en la que la neurodiversidad sea vista como una riqueza, promoviendo el respeto, la aceptación y la valoración de cada individuo por lo que es.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4AA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944621"/>
            <a:ext cx="5296833" cy="2729151"/>
            <a:chOff x="0" y="0"/>
            <a:chExt cx="1395051" cy="7187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5051" cy="718789"/>
            </a:xfrm>
            <a:custGeom>
              <a:avLst/>
              <a:gdLst/>
              <a:ahLst/>
              <a:cxnLst/>
              <a:rect r="r" b="b" t="t" l="l"/>
              <a:pathLst>
                <a:path h="718789" w="1395051">
                  <a:moveTo>
                    <a:pt x="74542" y="0"/>
                  </a:moveTo>
                  <a:lnTo>
                    <a:pt x="1320508" y="0"/>
                  </a:lnTo>
                  <a:cubicBezTo>
                    <a:pt x="1340278" y="0"/>
                    <a:pt x="1359238" y="7854"/>
                    <a:pt x="1373218" y="21833"/>
                  </a:cubicBezTo>
                  <a:cubicBezTo>
                    <a:pt x="1387197" y="35812"/>
                    <a:pt x="1395051" y="54772"/>
                    <a:pt x="1395051" y="74542"/>
                  </a:cubicBezTo>
                  <a:lnTo>
                    <a:pt x="1395051" y="644247"/>
                  </a:lnTo>
                  <a:cubicBezTo>
                    <a:pt x="1395051" y="664016"/>
                    <a:pt x="1387197" y="682976"/>
                    <a:pt x="1373218" y="696956"/>
                  </a:cubicBezTo>
                  <a:cubicBezTo>
                    <a:pt x="1359238" y="710935"/>
                    <a:pt x="1340278" y="718789"/>
                    <a:pt x="1320508" y="718789"/>
                  </a:cubicBezTo>
                  <a:lnTo>
                    <a:pt x="74542" y="718789"/>
                  </a:lnTo>
                  <a:cubicBezTo>
                    <a:pt x="54772" y="718789"/>
                    <a:pt x="35812" y="710935"/>
                    <a:pt x="21833" y="696956"/>
                  </a:cubicBezTo>
                  <a:cubicBezTo>
                    <a:pt x="7854" y="682976"/>
                    <a:pt x="0" y="664016"/>
                    <a:pt x="0" y="644247"/>
                  </a:cubicBezTo>
                  <a:lnTo>
                    <a:pt x="0" y="74542"/>
                  </a:lnTo>
                  <a:cubicBezTo>
                    <a:pt x="0" y="54772"/>
                    <a:pt x="7854" y="35812"/>
                    <a:pt x="21833" y="21833"/>
                  </a:cubicBezTo>
                  <a:cubicBezTo>
                    <a:pt x="35812" y="7854"/>
                    <a:pt x="54772" y="0"/>
                    <a:pt x="74542" y="0"/>
                  </a:cubicBezTo>
                  <a:close/>
                </a:path>
              </a:pathLst>
            </a:custGeom>
            <a:solidFill>
              <a:srgbClr val="E4EFF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395051" cy="71878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04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962467" y="4713736"/>
            <a:ext cx="5296833" cy="3154934"/>
            <a:chOff x="0" y="0"/>
            <a:chExt cx="1395051" cy="8309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5051" cy="830929"/>
            </a:xfrm>
            <a:custGeom>
              <a:avLst/>
              <a:gdLst/>
              <a:ahLst/>
              <a:cxnLst/>
              <a:rect r="r" b="b" t="t" l="l"/>
              <a:pathLst>
                <a:path h="830929" w="1395051">
                  <a:moveTo>
                    <a:pt x="74542" y="0"/>
                  </a:moveTo>
                  <a:lnTo>
                    <a:pt x="1320508" y="0"/>
                  </a:lnTo>
                  <a:cubicBezTo>
                    <a:pt x="1340278" y="0"/>
                    <a:pt x="1359238" y="7854"/>
                    <a:pt x="1373218" y="21833"/>
                  </a:cubicBezTo>
                  <a:cubicBezTo>
                    <a:pt x="1387197" y="35812"/>
                    <a:pt x="1395051" y="54772"/>
                    <a:pt x="1395051" y="74542"/>
                  </a:cubicBezTo>
                  <a:lnTo>
                    <a:pt x="1395051" y="756387"/>
                  </a:lnTo>
                  <a:cubicBezTo>
                    <a:pt x="1395051" y="797555"/>
                    <a:pt x="1361677" y="830929"/>
                    <a:pt x="1320508" y="830929"/>
                  </a:cubicBezTo>
                  <a:lnTo>
                    <a:pt x="74542" y="830929"/>
                  </a:lnTo>
                  <a:cubicBezTo>
                    <a:pt x="54772" y="830929"/>
                    <a:pt x="35812" y="823076"/>
                    <a:pt x="21833" y="809096"/>
                  </a:cubicBezTo>
                  <a:cubicBezTo>
                    <a:pt x="7854" y="795117"/>
                    <a:pt x="0" y="776157"/>
                    <a:pt x="0" y="756387"/>
                  </a:cubicBezTo>
                  <a:lnTo>
                    <a:pt x="0" y="74542"/>
                  </a:lnTo>
                  <a:cubicBezTo>
                    <a:pt x="0" y="54772"/>
                    <a:pt x="7854" y="35812"/>
                    <a:pt x="21833" y="21833"/>
                  </a:cubicBezTo>
                  <a:cubicBezTo>
                    <a:pt x="35812" y="7854"/>
                    <a:pt x="54772" y="0"/>
                    <a:pt x="74542" y="0"/>
                  </a:cubicBezTo>
                  <a:close/>
                </a:path>
              </a:pathLst>
            </a:custGeom>
            <a:solidFill>
              <a:srgbClr val="E4EF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395051" cy="83092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044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2257801">
            <a:off x="-3412255" y="-4755524"/>
            <a:ext cx="8881909" cy="8471121"/>
          </a:xfrm>
          <a:custGeom>
            <a:avLst/>
            <a:gdLst/>
            <a:ahLst/>
            <a:cxnLst/>
            <a:rect r="r" b="b" t="t" l="l"/>
            <a:pathLst>
              <a:path h="8471121" w="8881909">
                <a:moveTo>
                  <a:pt x="0" y="0"/>
                </a:moveTo>
                <a:lnTo>
                  <a:pt x="8881910" y="0"/>
                </a:lnTo>
                <a:lnTo>
                  <a:pt x="8881910" y="8471121"/>
                </a:lnTo>
                <a:lnTo>
                  <a:pt x="0" y="8471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908354" y="1558927"/>
            <a:ext cx="12471292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</a:pPr>
            <a:r>
              <a:rPr lang="en-US" b="true" sz="8000">
                <a:solidFill>
                  <a:srgbClr val="E4EFFE"/>
                </a:solidFill>
                <a:latin typeface="Gotham Heavy"/>
                <a:ea typeface="Gotham Heavy"/>
                <a:cs typeface="Gotham Heavy"/>
                <a:sym typeface="Gotham Heavy"/>
              </a:rPr>
              <a:t>Estudios de caso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643063" y="2613000"/>
            <a:ext cx="5373905" cy="349304"/>
          </a:xfrm>
          <a:custGeom>
            <a:avLst/>
            <a:gdLst/>
            <a:ahLst/>
            <a:cxnLst/>
            <a:rect r="r" b="b" t="t" l="l"/>
            <a:pathLst>
              <a:path h="349304" w="5373905">
                <a:moveTo>
                  <a:pt x="0" y="0"/>
                </a:moveTo>
                <a:lnTo>
                  <a:pt x="5373906" y="0"/>
                </a:lnTo>
                <a:lnTo>
                  <a:pt x="5373906" y="349304"/>
                </a:lnTo>
                <a:lnTo>
                  <a:pt x="0" y="349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39927" y="2962304"/>
            <a:ext cx="5208145" cy="6145304"/>
          </a:xfrm>
          <a:custGeom>
            <a:avLst/>
            <a:gdLst/>
            <a:ahLst/>
            <a:cxnLst/>
            <a:rect r="r" b="b" t="t" l="l"/>
            <a:pathLst>
              <a:path h="6145304" w="5208145">
                <a:moveTo>
                  <a:pt x="0" y="0"/>
                </a:moveTo>
                <a:lnTo>
                  <a:pt x="5208146" y="0"/>
                </a:lnTo>
                <a:lnTo>
                  <a:pt x="5208146" y="6145305"/>
                </a:lnTo>
                <a:lnTo>
                  <a:pt x="0" y="61453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324658" y="5006684"/>
            <a:ext cx="4704917" cy="2557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6"/>
              </a:lnSpc>
              <a:spcBef>
                <a:spcPct val="0"/>
              </a:spcBef>
            </a:pPr>
            <a:r>
              <a:rPr lang="en-US" sz="244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Analizaremos distintos casos en equipos (cada equipo con 1 caso) para decidir las acciones a seguir con estos estudiantes para su plena inclusión en nuestra comunidad educativa.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258425" y="4792372"/>
            <a:ext cx="4704917" cy="2986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6"/>
              </a:lnSpc>
              <a:spcBef>
                <a:spcPct val="0"/>
              </a:spcBef>
            </a:pPr>
            <a:r>
              <a:rPr lang="en-US" sz="244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Un representante por equipo expondrá a los demás de los acuerdos llegados y se podrá producir un momento de reflexión conjunta en cuanto a las decisiones tomadas y oportunidades de mejora.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E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65273" y="3853085"/>
            <a:ext cx="8984556" cy="7524566"/>
          </a:xfrm>
          <a:custGeom>
            <a:avLst/>
            <a:gdLst/>
            <a:ahLst/>
            <a:cxnLst/>
            <a:rect r="r" b="b" t="t" l="l"/>
            <a:pathLst>
              <a:path h="7524566" w="8984556">
                <a:moveTo>
                  <a:pt x="0" y="0"/>
                </a:moveTo>
                <a:lnTo>
                  <a:pt x="8984556" y="0"/>
                </a:lnTo>
                <a:lnTo>
                  <a:pt x="8984556" y="7524565"/>
                </a:lnTo>
                <a:lnTo>
                  <a:pt x="0" y="752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16216" y="4386563"/>
            <a:ext cx="4872287" cy="316699"/>
          </a:xfrm>
          <a:custGeom>
            <a:avLst/>
            <a:gdLst/>
            <a:ahLst/>
            <a:cxnLst/>
            <a:rect r="r" b="b" t="t" l="l"/>
            <a:pathLst>
              <a:path h="316699" w="4872287">
                <a:moveTo>
                  <a:pt x="0" y="0"/>
                </a:moveTo>
                <a:lnTo>
                  <a:pt x="4872288" y="0"/>
                </a:lnTo>
                <a:lnTo>
                  <a:pt x="4872288" y="316698"/>
                </a:lnTo>
                <a:lnTo>
                  <a:pt x="0" y="316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445462" y="2247900"/>
            <a:ext cx="6468243" cy="7424095"/>
          </a:xfrm>
          <a:custGeom>
            <a:avLst/>
            <a:gdLst/>
            <a:ahLst/>
            <a:cxnLst/>
            <a:rect r="r" b="b" t="t" l="l"/>
            <a:pathLst>
              <a:path h="7424095" w="6468243">
                <a:moveTo>
                  <a:pt x="0" y="0"/>
                </a:moveTo>
                <a:lnTo>
                  <a:pt x="6468242" y="0"/>
                </a:lnTo>
                <a:lnTo>
                  <a:pt x="6468242" y="7424095"/>
                </a:lnTo>
                <a:lnTo>
                  <a:pt x="0" y="74240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04058" y="2754113"/>
            <a:ext cx="10282274" cy="6698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  <a:r>
              <a:rPr lang="en-US" sz="254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Ca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racte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ríst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icas: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Mateo es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un 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ño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4 añ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qu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 muest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ra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un gr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interés por los tren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es y los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v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hícu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. A menu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do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se sien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te ans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ciones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nuevas y prefiere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activ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idades 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struc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turada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.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Su comunicación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princ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pa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lm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ente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no verbal, aun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qu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uti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za al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gu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nas pa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bras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y gestos pa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ra expresar su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 necesidade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s.</a:t>
            </a: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Intere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ses: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Los trenes son su gran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pasión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. Le encanta jugar con juguetes relac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ionado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y 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isfruta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 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vid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os sobre trenes.</a:t>
            </a: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Posib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le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s D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tona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nt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es: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Mateo se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estresa en am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bientes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 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esorgani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zado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s, lo que p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de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lle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varlo a cubrirse los oídos o a 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tirar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se 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un lu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ga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tra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nqu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. Informa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ción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 su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apode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rados sugiere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que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cambios repen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inos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la ruti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 p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den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ser difíci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les par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 él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.</a:t>
            </a: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760155" y="1019175"/>
            <a:ext cx="11475760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</a:pPr>
            <a:r>
              <a:rPr lang="en-US" b="true" sz="8000">
                <a:solidFill>
                  <a:srgbClr val="447AAD"/>
                </a:solidFill>
                <a:latin typeface="Gotham Heavy"/>
                <a:ea typeface="Gotham Heavy"/>
                <a:cs typeface="Gotham Heavy"/>
                <a:sym typeface="Gotham Heavy"/>
              </a:rPr>
              <a:t>Caso Nº1 - PK (Mateo)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E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944621"/>
            <a:ext cx="5296833" cy="2729151"/>
            <a:chOff x="0" y="0"/>
            <a:chExt cx="1395051" cy="7187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5051" cy="718789"/>
            </a:xfrm>
            <a:custGeom>
              <a:avLst/>
              <a:gdLst/>
              <a:ahLst/>
              <a:cxnLst/>
              <a:rect r="r" b="b" t="t" l="l"/>
              <a:pathLst>
                <a:path h="718789" w="1395051">
                  <a:moveTo>
                    <a:pt x="74542" y="0"/>
                  </a:moveTo>
                  <a:lnTo>
                    <a:pt x="1320508" y="0"/>
                  </a:lnTo>
                  <a:cubicBezTo>
                    <a:pt x="1340278" y="0"/>
                    <a:pt x="1359238" y="7854"/>
                    <a:pt x="1373218" y="21833"/>
                  </a:cubicBezTo>
                  <a:cubicBezTo>
                    <a:pt x="1387197" y="35812"/>
                    <a:pt x="1395051" y="54772"/>
                    <a:pt x="1395051" y="74542"/>
                  </a:cubicBezTo>
                  <a:lnTo>
                    <a:pt x="1395051" y="644247"/>
                  </a:lnTo>
                  <a:cubicBezTo>
                    <a:pt x="1395051" y="664016"/>
                    <a:pt x="1387197" y="682976"/>
                    <a:pt x="1373218" y="696956"/>
                  </a:cubicBezTo>
                  <a:cubicBezTo>
                    <a:pt x="1359238" y="710935"/>
                    <a:pt x="1340278" y="718789"/>
                    <a:pt x="1320508" y="718789"/>
                  </a:cubicBezTo>
                  <a:lnTo>
                    <a:pt x="74542" y="718789"/>
                  </a:lnTo>
                  <a:cubicBezTo>
                    <a:pt x="54772" y="718789"/>
                    <a:pt x="35812" y="710935"/>
                    <a:pt x="21833" y="696956"/>
                  </a:cubicBezTo>
                  <a:cubicBezTo>
                    <a:pt x="7854" y="682976"/>
                    <a:pt x="0" y="664016"/>
                    <a:pt x="0" y="644247"/>
                  </a:cubicBezTo>
                  <a:lnTo>
                    <a:pt x="0" y="74542"/>
                  </a:lnTo>
                  <a:cubicBezTo>
                    <a:pt x="0" y="54772"/>
                    <a:pt x="7854" y="35812"/>
                    <a:pt x="21833" y="21833"/>
                  </a:cubicBezTo>
                  <a:cubicBezTo>
                    <a:pt x="35812" y="7854"/>
                    <a:pt x="54772" y="0"/>
                    <a:pt x="74542" y="0"/>
                  </a:cubicBezTo>
                  <a:close/>
                </a:path>
              </a:pathLst>
            </a:custGeom>
            <a:solidFill>
              <a:srgbClr val="E4EFF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395051" cy="71878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04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true" rot="1380477">
            <a:off x="-641725" y="-4518391"/>
            <a:ext cx="8637684" cy="9518109"/>
          </a:xfrm>
          <a:custGeom>
            <a:avLst/>
            <a:gdLst/>
            <a:ahLst/>
            <a:cxnLst/>
            <a:rect r="r" b="b" t="t" l="l"/>
            <a:pathLst>
              <a:path h="9518109" w="8637684">
                <a:moveTo>
                  <a:pt x="0" y="9518109"/>
                </a:moveTo>
                <a:lnTo>
                  <a:pt x="8637683" y="9518109"/>
                </a:lnTo>
                <a:lnTo>
                  <a:pt x="8637683" y="0"/>
                </a:lnTo>
                <a:lnTo>
                  <a:pt x="0" y="0"/>
                </a:lnTo>
                <a:lnTo>
                  <a:pt x="0" y="95181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251649" y="2429308"/>
            <a:ext cx="5121094" cy="1664355"/>
          </a:xfrm>
          <a:custGeom>
            <a:avLst/>
            <a:gdLst/>
            <a:ahLst/>
            <a:cxnLst/>
            <a:rect r="r" b="b" t="t" l="l"/>
            <a:pathLst>
              <a:path h="1664355" w="5121094">
                <a:moveTo>
                  <a:pt x="0" y="0"/>
                </a:moveTo>
                <a:lnTo>
                  <a:pt x="5121093" y="0"/>
                </a:lnTo>
                <a:lnTo>
                  <a:pt x="5121093" y="1664355"/>
                </a:lnTo>
                <a:lnTo>
                  <a:pt x="0" y="16643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980003" y="2560066"/>
            <a:ext cx="10574725" cy="6698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  <a:r>
              <a:rPr lang="en-US" sz="254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Ca</a:t>
            </a:r>
            <a:r>
              <a:rPr lang="en-US" sz="254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racterísticas: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Valentina tiene 8 años y presenta habilidades excepcionales en matemática. Sin embargo, tiene dificultades para hacer amigos y a menudo se siente abrumada en grupos grandes. Prefiere trabajar sola y puede mostrar conductas repetitivas cuando está ansiosa.</a:t>
            </a: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Intereses: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Su interés principal son los números y los rompecabezas. Disfruta resolviendo problemas matemáticos complejos y le gusta participar en competiciones 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 mate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m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ática.</a:t>
            </a: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Pos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ibles 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Deto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nantes: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Valentina puede sentirse frustrada si no puede resolver un problema de inmediato, lo que puede llevarla a retirarse. Sus apode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rados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han mencionado que necesita un tiempo de descanso después de actividades social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para pod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argar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ergías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28700" y="3261485"/>
            <a:ext cx="4424869" cy="4877110"/>
          </a:xfrm>
          <a:custGeom>
            <a:avLst/>
            <a:gdLst/>
            <a:ahLst/>
            <a:cxnLst/>
            <a:rect r="r" b="b" t="t" l="l"/>
            <a:pathLst>
              <a:path h="4877110" w="4424869">
                <a:moveTo>
                  <a:pt x="0" y="0"/>
                </a:moveTo>
                <a:lnTo>
                  <a:pt x="4424869" y="0"/>
                </a:lnTo>
                <a:lnTo>
                  <a:pt x="4424869" y="4877110"/>
                </a:lnTo>
                <a:lnTo>
                  <a:pt x="0" y="48771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91754" y="457633"/>
            <a:ext cx="16441525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</a:pPr>
            <a:r>
              <a:rPr lang="en-US" b="true" sz="8000">
                <a:solidFill>
                  <a:srgbClr val="447AAD"/>
                </a:solidFill>
                <a:latin typeface="Gotham Heavy"/>
                <a:ea typeface="Gotham Heavy"/>
                <a:cs typeface="Gotham Heavy"/>
                <a:sym typeface="Gotham Heavy"/>
              </a:rPr>
              <a:t>Caso Nº2 - 3º básico (Valentina)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E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65273" y="3853085"/>
            <a:ext cx="8984556" cy="7524566"/>
          </a:xfrm>
          <a:custGeom>
            <a:avLst/>
            <a:gdLst/>
            <a:ahLst/>
            <a:cxnLst/>
            <a:rect r="r" b="b" t="t" l="l"/>
            <a:pathLst>
              <a:path h="7524566" w="8984556">
                <a:moveTo>
                  <a:pt x="0" y="0"/>
                </a:moveTo>
                <a:lnTo>
                  <a:pt x="8984556" y="0"/>
                </a:lnTo>
                <a:lnTo>
                  <a:pt x="8984556" y="7524565"/>
                </a:lnTo>
                <a:lnTo>
                  <a:pt x="0" y="752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16216" y="4386563"/>
            <a:ext cx="4872287" cy="316699"/>
          </a:xfrm>
          <a:custGeom>
            <a:avLst/>
            <a:gdLst/>
            <a:ahLst/>
            <a:cxnLst/>
            <a:rect r="r" b="b" t="t" l="l"/>
            <a:pathLst>
              <a:path h="316699" w="4872287">
                <a:moveTo>
                  <a:pt x="0" y="0"/>
                </a:moveTo>
                <a:lnTo>
                  <a:pt x="4872288" y="0"/>
                </a:lnTo>
                <a:lnTo>
                  <a:pt x="4872288" y="316698"/>
                </a:lnTo>
                <a:lnTo>
                  <a:pt x="0" y="316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04058" y="2754113"/>
            <a:ext cx="10282274" cy="6698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  <a:r>
              <a:rPr lang="en-US" sz="254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Ca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racterísticas: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Lucas tiene 11 años y es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un 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ño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muy curioso. Muest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ra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un profu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ndo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interés por la ciencia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y la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nat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ura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leza, per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a menu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do 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ien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 dificultades para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nder las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normas sociales y puede interrumpir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 sus comp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añeros en cla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se.</a:t>
            </a: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In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terese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s: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fascinan lo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experi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m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entos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cie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ntíficos y la observación de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an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ima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les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en su entorno.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Le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gust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 compartir su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 descubrimie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ntos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, aunqu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 a veces no se da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cu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enta de que sus 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ompañero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 no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compa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rten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el m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ismo entusiasmo.</a:t>
            </a: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556"/>
              </a:lnSpc>
              <a:spcBef>
                <a:spcPct val="0"/>
              </a:spcBef>
            </a:pP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Posibles Detonantes:</a:t>
            </a:r>
            <a:r>
              <a:rPr lang="en-US" sz="2540" strike="noStrike" u="none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Lucas puede sen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tirse abrumado en situac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iones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ociale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s, especialmente durante activid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ade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 grupales, y p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de expr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ar su incomodidad 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e ma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nera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ab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rupta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. Su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apode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rados sugieren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que propor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cionarle roles específicos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 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activ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id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ades g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rupales p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ue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ayu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dar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lo a sentirse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más cómodo</a:t>
            </a:r>
            <a:r>
              <a:rPr lang="en-US" sz="2540" strike="noStrike" u="none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1936239" y="3007301"/>
            <a:ext cx="5697303" cy="5934691"/>
          </a:xfrm>
          <a:custGeom>
            <a:avLst/>
            <a:gdLst/>
            <a:ahLst/>
            <a:cxnLst/>
            <a:rect r="r" b="b" t="t" l="l"/>
            <a:pathLst>
              <a:path h="5934691" w="5697303">
                <a:moveTo>
                  <a:pt x="0" y="0"/>
                </a:moveTo>
                <a:lnTo>
                  <a:pt x="5697303" y="0"/>
                </a:lnTo>
                <a:lnTo>
                  <a:pt x="5697303" y="5934691"/>
                </a:lnTo>
                <a:lnTo>
                  <a:pt x="0" y="5934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08562" y="409575"/>
            <a:ext cx="16853796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</a:pPr>
            <a:r>
              <a:rPr lang="en-US" b="true" sz="8000">
                <a:solidFill>
                  <a:srgbClr val="447AAD"/>
                </a:solidFill>
                <a:latin typeface="Gotham Heavy"/>
                <a:ea typeface="Gotham Heavy"/>
                <a:cs typeface="Gotham Heavy"/>
                <a:sym typeface="Gotham Heavy"/>
              </a:rPr>
              <a:t>Caso Nº3 - 6º año básico (Lucas)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DAGkDYeGHWo</dc:identifier>
  <dcterms:modified xsi:type="dcterms:W3CDTF">2011-08-01T06:04:30Z</dcterms:modified>
  <cp:revision>1</cp:revision>
  <dc:title>Reflexión Pedagógica Presentación</dc:title>
</cp:coreProperties>
</file>