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F1282E-989A-4747-9C48-5235EB23E2D4}" type="datetimeFigureOut">
              <a:rPr lang="es-MX" smtClean="0"/>
              <a:t>10/08/2020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AB715D-CB63-4A6F-8BA4-882C4EBEE01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3477" y="1019053"/>
            <a:ext cx="8030306" cy="4760424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Libro “La receta perfecta”</a:t>
            </a:r>
            <a:br>
              <a:rPr lang="es-CL" dirty="0" smtClean="0"/>
            </a:br>
            <a:r>
              <a:rPr lang="es-CL" dirty="0" smtClean="0"/>
              <a:t>Plan lector lenguaje y comunicación</a:t>
            </a:r>
            <a:br>
              <a:rPr lang="es-CL" dirty="0" smtClean="0"/>
            </a:br>
            <a:r>
              <a:rPr lang="es-CL" dirty="0" smtClean="0"/>
              <a:t>4° básico</a:t>
            </a:r>
            <a:br>
              <a:rPr lang="es-CL" dirty="0" smtClean="0"/>
            </a:br>
            <a:r>
              <a:rPr lang="es-CL" dirty="0" smtClean="0"/>
              <a:t>Profesora Lorena Hernández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6" name="Picture 2" descr="La receta perfecta - Curriculum Nacional. MINEDUC. Chi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8" y="1453661"/>
            <a:ext cx="2856767" cy="43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5477" y="3313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5296" y="2145323"/>
            <a:ext cx="10515600" cy="1326906"/>
          </a:xfrm>
        </p:spPr>
        <p:txBody>
          <a:bodyPr/>
          <a:lstStyle/>
          <a:p>
            <a:pPr algn="ctr"/>
            <a:r>
              <a:rPr lang="es-CL" dirty="0" smtClean="0"/>
              <a:t>¡Buen trabajo!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Cuando termines tu bitácora deberás enviar un video </a:t>
            </a:r>
            <a:r>
              <a:rPr lang="es-CL" dirty="0">
                <a:solidFill>
                  <a:schemeClr val="tx1"/>
                </a:solidFill>
              </a:rPr>
              <a:t>(</a:t>
            </a:r>
            <a:r>
              <a:rPr lang="es-CL" dirty="0" smtClean="0">
                <a:solidFill>
                  <a:schemeClr val="tx1"/>
                </a:solidFill>
              </a:rPr>
              <a:t>no más de 2 minutos), explicando y dando a conocer tu trabajo. También puedes enviar una fotografía  al correo o whasapp del grupo pedagógico de tu profesora.</a:t>
            </a:r>
          </a:p>
          <a:p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6708" y="138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8260" y="3120389"/>
            <a:ext cx="9144000" cy="113252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una bitácora de lectura?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34289"/>
            <a:ext cx="4514850" cy="272891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2246" y="1928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3990" y="2857499"/>
            <a:ext cx="9144000" cy="113252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994410" y="1670745"/>
            <a:ext cx="9784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+mj-lt"/>
              </a:rPr>
              <a:t>El cuaderno o </a:t>
            </a:r>
            <a:r>
              <a:rPr lang="es-MX" sz="3200" b="1" dirty="0">
                <a:latin typeface="+mj-lt"/>
              </a:rPr>
              <a:t>bitácora</a:t>
            </a:r>
            <a:r>
              <a:rPr lang="es-MX" sz="3200" dirty="0">
                <a:latin typeface="+mj-lt"/>
              </a:rPr>
              <a:t> de </a:t>
            </a:r>
            <a:r>
              <a:rPr lang="es-MX" sz="3200" dirty="0" smtClean="0">
                <a:latin typeface="+mj-lt"/>
              </a:rPr>
              <a:t>lectura </a:t>
            </a:r>
            <a:r>
              <a:rPr lang="es-MX" sz="3200" dirty="0">
                <a:latin typeface="+mj-lt"/>
              </a:rPr>
              <a:t>es un cuaderno en el </a:t>
            </a:r>
            <a:r>
              <a:rPr lang="es-MX" sz="3200" dirty="0" smtClean="0">
                <a:latin typeface="+mj-lt"/>
              </a:rPr>
              <a:t>que el o la estudiante dejan anotaciones sobre las lecturas que realizan.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3240405"/>
            <a:ext cx="4838700" cy="305085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6277" y="3470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6620" y="891540"/>
            <a:ext cx="4991100" cy="81248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¿Cómo se organiza?</a:t>
            </a:r>
            <a:endParaRPr lang="es-MX" sz="3600" dirty="0"/>
          </a:p>
        </p:txBody>
      </p:sp>
      <p:sp>
        <p:nvSpPr>
          <p:cNvPr id="3" name="Rectángulo 2"/>
          <p:cNvSpPr/>
          <p:nvPr/>
        </p:nvSpPr>
        <p:spPr>
          <a:xfrm>
            <a:off x="960120" y="2350115"/>
            <a:ext cx="9944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+mj-lt"/>
              </a:rPr>
              <a:t>Su organización es </a:t>
            </a:r>
            <a:r>
              <a:rPr lang="es-MX" sz="3200" b="1" i="1" u="sng" dirty="0" smtClean="0">
                <a:latin typeface="+mj-lt"/>
              </a:rPr>
              <a:t>cronológica</a:t>
            </a:r>
            <a:r>
              <a:rPr lang="es-MX" sz="3200" dirty="0" smtClean="0">
                <a:latin typeface="+mj-lt"/>
              </a:rPr>
              <a:t>: cada semana se registrará la información de la lectura que desarrollen, además del comentario que realicen de ella.</a:t>
            </a:r>
          </a:p>
          <a:p>
            <a:endParaRPr lang="es-MX" sz="3200" dirty="0">
              <a:latin typeface="+mj-lt"/>
            </a:endParaRPr>
          </a:p>
          <a:p>
            <a:r>
              <a:rPr lang="es-MX" sz="3200" dirty="0" smtClean="0">
                <a:latin typeface="+mj-lt"/>
              </a:rPr>
              <a:t>Este registro va encabezado por la fecha en que se realiza.</a:t>
            </a:r>
            <a:endParaRPr lang="es-MX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8062" y="1330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27860" y="968425"/>
            <a:ext cx="771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latin typeface="+mj-lt"/>
              </a:rPr>
              <a:t>Una bitácora de lectura personalizada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97180" y="2828836"/>
            <a:ext cx="1116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Cada uno creará una portada para su bitácora. </a:t>
            </a:r>
          </a:p>
          <a:p>
            <a:r>
              <a:rPr lang="es-MX" sz="3200" dirty="0" smtClean="0">
                <a:latin typeface="+mj-lt"/>
              </a:rPr>
              <a:t>	Para ello, ocupará la hoja de bloc para forrar el cuaderno, 	por lo que se dobla a la mitad, se coloca sobre las tapas del 	cuaderno y se pega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893" y="4890939"/>
            <a:ext cx="2924622" cy="1633537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891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2480" y="2362835"/>
            <a:ext cx="10515600" cy="379793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MX" sz="3200" dirty="0" smtClean="0">
                <a:latin typeface="+mj-lt"/>
              </a:rPr>
              <a:t>De manera individual </a:t>
            </a:r>
            <a:r>
              <a:rPr lang="es-MX" sz="3200" dirty="0">
                <a:latin typeface="+mj-lt"/>
              </a:rPr>
              <a:t> </a:t>
            </a:r>
            <a:r>
              <a:rPr lang="es-MX" sz="3200" dirty="0" smtClean="0">
                <a:latin typeface="+mj-lt"/>
              </a:rPr>
              <a:t>diseñen </a:t>
            </a:r>
            <a:r>
              <a:rPr lang="es-MX" sz="3200" dirty="0">
                <a:latin typeface="+mj-lt"/>
              </a:rPr>
              <a:t>y </a:t>
            </a:r>
            <a:r>
              <a:rPr lang="es-MX" sz="3200" dirty="0" smtClean="0">
                <a:latin typeface="+mj-lt"/>
              </a:rPr>
              <a:t>dibujen </a:t>
            </a:r>
            <a:r>
              <a:rPr lang="es-MX" sz="3200" dirty="0">
                <a:latin typeface="+mj-lt"/>
              </a:rPr>
              <a:t>la decoración que tendrá </a:t>
            </a:r>
            <a:r>
              <a:rPr lang="es-MX" sz="3200" dirty="0" smtClean="0">
                <a:latin typeface="+mj-lt"/>
              </a:rPr>
              <a:t>la portada de su </a:t>
            </a:r>
            <a:r>
              <a:rPr lang="es-MX" sz="3200" dirty="0">
                <a:latin typeface="+mj-lt"/>
              </a:rPr>
              <a:t>bitácora</a:t>
            </a:r>
            <a:r>
              <a:rPr lang="es-MX" sz="3200" dirty="0" smtClean="0">
                <a:latin typeface="+mj-lt"/>
              </a:rPr>
              <a:t>.</a:t>
            </a:r>
            <a:endParaRPr lang="es-MX" sz="3200" dirty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es-MX" sz="3200" dirty="0" smtClean="0">
                <a:latin typeface="+mj-lt"/>
              </a:rPr>
              <a:t>Luego pinten </a:t>
            </a:r>
            <a:r>
              <a:rPr lang="es-MX" sz="3200" dirty="0">
                <a:latin typeface="+mj-lt"/>
              </a:rPr>
              <a:t>y/o </a:t>
            </a:r>
            <a:r>
              <a:rPr lang="es-MX" sz="3200" dirty="0" smtClean="0">
                <a:latin typeface="+mj-lt"/>
              </a:rPr>
              <a:t>decoren el dibujo de la portada de su bitácora.</a:t>
            </a:r>
          </a:p>
          <a:p>
            <a:pPr marL="0" indent="0">
              <a:lnSpc>
                <a:spcPct val="160000"/>
              </a:lnSpc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611630" y="796975"/>
            <a:ext cx="8709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latin typeface="+mj-lt"/>
              </a:rPr>
              <a:t>Personalizando nuestra bitácora de lectura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667" y="796975"/>
            <a:ext cx="2031683" cy="1901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3" y="5052060"/>
            <a:ext cx="2924622" cy="1633537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338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1489" y="4128928"/>
            <a:ext cx="7200900" cy="18548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3200" dirty="0" smtClean="0">
                <a:latin typeface="+mj-lt"/>
              </a:rPr>
              <a:t>En la primera página del cuaderno anoten su </a:t>
            </a:r>
            <a:r>
              <a:rPr lang="es-MX" sz="3200" dirty="0">
                <a:latin typeface="+mj-lt"/>
              </a:rPr>
              <a:t>nombre y </a:t>
            </a:r>
            <a:r>
              <a:rPr lang="es-MX" sz="3200" dirty="0" smtClean="0">
                <a:latin typeface="+mj-lt"/>
              </a:rPr>
              <a:t>su curso</a:t>
            </a:r>
            <a:r>
              <a:rPr lang="es-MX" sz="3200" dirty="0">
                <a:latin typeface="+mj-lt"/>
              </a:rPr>
              <a:t>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49" y="2464593"/>
            <a:ext cx="2947035" cy="25917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" y="598010"/>
            <a:ext cx="6096000" cy="353091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6587" y="1283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4389"/>
            <a:ext cx="10626090" cy="1205425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Al momento de utilizar la bitácora, debes consignar la siguiente información, semanalmente o diariamente (según como vayan siguiendo la lectura):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5595" y="2400299"/>
            <a:ext cx="6568440" cy="29879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+mj-lt"/>
              </a:rPr>
              <a:t>Fecha de la lectura.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+mj-lt"/>
              </a:rPr>
              <a:t>Título y </a:t>
            </a:r>
            <a:r>
              <a:rPr lang="es-MX" dirty="0" smtClean="0">
                <a:latin typeface="+mj-lt"/>
              </a:rPr>
              <a:t>autor</a:t>
            </a:r>
            <a:endParaRPr lang="es-MX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+mj-lt"/>
              </a:rPr>
              <a:t>Número de páginas leídas.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+mj-lt"/>
              </a:rPr>
              <a:t>De qué se trataba (brevemente</a:t>
            </a:r>
            <a:r>
              <a:rPr lang="es-MX" dirty="0" smtClean="0">
                <a:latin typeface="+mj-lt"/>
              </a:rPr>
              <a:t>)</a:t>
            </a:r>
            <a:endParaRPr lang="es-MX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897" y="4640579"/>
            <a:ext cx="6306503" cy="2023111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5400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4390"/>
            <a:ext cx="10626090" cy="85629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Al momento de utilizar la bitácora, debes consignar la siguiente información al finalizar la lectura: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947" y="1808162"/>
            <a:ext cx="10666095" cy="3971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 smtClean="0">
                <a:latin typeface="+mj-lt"/>
              </a:rPr>
              <a:t>5.   Lo </a:t>
            </a:r>
            <a:r>
              <a:rPr lang="es-MX" dirty="0">
                <a:latin typeface="+mj-lt"/>
              </a:rPr>
              <a:t>que </a:t>
            </a:r>
            <a:r>
              <a:rPr lang="es-MX" dirty="0" smtClean="0">
                <a:latin typeface="+mj-lt"/>
              </a:rPr>
              <a:t>te </a:t>
            </a:r>
            <a:r>
              <a:rPr lang="es-MX" dirty="0">
                <a:latin typeface="+mj-lt"/>
              </a:rPr>
              <a:t>llamó la </a:t>
            </a:r>
            <a:r>
              <a:rPr lang="es-MX" dirty="0" smtClean="0">
                <a:latin typeface="+mj-lt"/>
              </a:rPr>
              <a:t>atención del libro.</a:t>
            </a:r>
            <a:endParaRPr lang="es-MX" dirty="0">
              <a:latin typeface="+mj-lt"/>
            </a:endParaRPr>
          </a:p>
          <a:p>
            <a:pPr marL="0" indent="0">
              <a:buNone/>
            </a:pPr>
            <a:r>
              <a:rPr lang="es-MX" dirty="0" smtClean="0">
                <a:latin typeface="+mj-lt"/>
              </a:rPr>
              <a:t>6.   Lo </a:t>
            </a:r>
            <a:r>
              <a:rPr lang="es-MX" dirty="0">
                <a:latin typeface="+mj-lt"/>
              </a:rPr>
              <a:t>que más </a:t>
            </a:r>
            <a:r>
              <a:rPr lang="es-MX" dirty="0" smtClean="0">
                <a:latin typeface="+mj-lt"/>
              </a:rPr>
              <a:t>te gustó del libro.</a:t>
            </a:r>
            <a:endParaRPr lang="es-MX" dirty="0">
              <a:latin typeface="+mj-lt"/>
            </a:endParaRPr>
          </a:p>
          <a:p>
            <a:pPr marL="0" indent="0">
              <a:buNone/>
            </a:pPr>
            <a:r>
              <a:rPr lang="es-MX" dirty="0" smtClean="0">
                <a:latin typeface="+mj-lt"/>
              </a:rPr>
              <a:t>7.   </a:t>
            </a:r>
            <a:r>
              <a:rPr lang="es-MX" dirty="0">
                <a:latin typeface="+mj-lt"/>
              </a:rPr>
              <a:t>L</a:t>
            </a:r>
            <a:r>
              <a:rPr lang="es-MX" dirty="0" smtClean="0">
                <a:latin typeface="+mj-lt"/>
              </a:rPr>
              <a:t>os </a:t>
            </a:r>
            <a:r>
              <a:rPr lang="es-MX" dirty="0">
                <a:latin typeface="+mj-lt"/>
              </a:rPr>
              <a:t>recuerdos </a:t>
            </a:r>
            <a:r>
              <a:rPr lang="es-MX" dirty="0" smtClean="0">
                <a:latin typeface="+mj-lt"/>
              </a:rPr>
              <a:t>o emociones </a:t>
            </a:r>
            <a:r>
              <a:rPr lang="es-MX" dirty="0">
                <a:latin typeface="+mj-lt"/>
              </a:rPr>
              <a:t>que </a:t>
            </a:r>
            <a:r>
              <a:rPr lang="es-MX" dirty="0" smtClean="0">
                <a:latin typeface="+mj-lt"/>
              </a:rPr>
              <a:t>sentiste durante la   	lectura .</a:t>
            </a:r>
            <a:endParaRPr lang="es-MX" dirty="0">
              <a:latin typeface="+mj-lt"/>
            </a:endParaRPr>
          </a:p>
          <a:p>
            <a:pPr marL="514350" indent="-514350">
              <a:buAutoNum type="arabicPeriod" startAt="8"/>
            </a:pPr>
            <a:r>
              <a:rPr lang="es-MX" dirty="0" smtClean="0">
                <a:latin typeface="+mj-lt"/>
              </a:rPr>
              <a:t>Alguna </a:t>
            </a:r>
            <a:r>
              <a:rPr lang="es-MX" dirty="0">
                <a:latin typeface="+mj-lt"/>
              </a:rPr>
              <a:t>palabra </a:t>
            </a:r>
            <a:r>
              <a:rPr lang="es-MX" dirty="0" smtClean="0">
                <a:latin typeface="+mj-lt"/>
              </a:rPr>
              <a:t>que desconocías (si </a:t>
            </a:r>
            <a:r>
              <a:rPr lang="es-MX" dirty="0">
                <a:latin typeface="+mj-lt"/>
              </a:rPr>
              <a:t>es el caso</a:t>
            </a:r>
            <a:r>
              <a:rPr lang="es-MX" dirty="0" smtClean="0">
                <a:latin typeface="+mj-lt"/>
              </a:rPr>
              <a:t>), escribirlas y buscar sus significado.</a:t>
            </a:r>
          </a:p>
          <a:p>
            <a:pPr marL="0" indent="0">
              <a:buNone/>
            </a:pPr>
            <a:r>
              <a:rPr lang="es-CL" dirty="0"/>
              <a:t>9- Dibuja </a:t>
            </a:r>
            <a:r>
              <a:rPr lang="es-CL" dirty="0" smtClean="0"/>
              <a:t>3 escenas (inicio-desarrollo-final).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10-¿Recomendarías este libro? Explica tu respuesta.</a:t>
            </a:r>
          </a:p>
          <a:p>
            <a:pPr marL="514350" indent="-514350">
              <a:buAutoNum type="arabicPeriod" startAt="8"/>
            </a:pPr>
            <a:endParaRPr lang="es-MX" dirty="0">
              <a:latin typeface="+mj-lt"/>
            </a:endParaRPr>
          </a:p>
          <a:p>
            <a:pPr marL="514350" indent="-514350">
              <a:buAutoNum type="arabicPeriod" startAt="8"/>
            </a:pPr>
            <a:endParaRPr lang="es-MX" dirty="0" smtClean="0">
              <a:latin typeface="+mj-lt"/>
            </a:endParaRPr>
          </a:p>
          <a:p>
            <a:pPr marL="514350" indent="-514350">
              <a:buAutoNum type="arabicPeriod" startAt="8"/>
            </a:pPr>
            <a:endParaRPr lang="es-MX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767" y="4431323"/>
            <a:ext cx="4247560" cy="2567354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6947" y="1565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</TotalTime>
  <Words>223</Words>
  <Application>Microsoft Office PowerPoint</Application>
  <PresentationFormat>Personalizado</PresentationFormat>
  <Paragraphs>30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Claridad</vt:lpstr>
      <vt:lpstr> Libro “La receta perfecta” Plan lector lenguaje y comunicación 4° básico Profesora Lorena Hernández </vt:lpstr>
      <vt:lpstr>¿Qué es una bitácora de lectura?</vt:lpstr>
      <vt:lpstr> </vt:lpstr>
      <vt:lpstr>¿Cómo se organiza?</vt:lpstr>
      <vt:lpstr>Presentación de PowerPoint</vt:lpstr>
      <vt:lpstr>Presentación de PowerPoint</vt:lpstr>
      <vt:lpstr>Presentación de PowerPoint</vt:lpstr>
      <vt:lpstr>Al momento de utilizar la bitácora, debes consignar la siguiente información, semanalmente o diariamente (según como vayan siguiendo la lectura):</vt:lpstr>
      <vt:lpstr>Al momento de utilizar la bitácora, debes consignar la siguiente información al finalizar la lectura:</vt:lpstr>
      <vt:lpstr>¡Buen trabajo!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una bitácora?</dc:title>
  <dc:creator>c</dc:creator>
  <cp:lastModifiedBy>Lore</cp:lastModifiedBy>
  <cp:revision>22</cp:revision>
  <dcterms:created xsi:type="dcterms:W3CDTF">2018-01-08T18:53:05Z</dcterms:created>
  <dcterms:modified xsi:type="dcterms:W3CDTF">2020-08-10T21:11:34Z</dcterms:modified>
</cp:coreProperties>
</file>