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2" autoAdjust="0"/>
    <p:restoredTop sz="94660"/>
  </p:normalViewPr>
  <p:slideViewPr>
    <p:cSldViewPr snapToGrid="0">
      <p:cViewPr varScale="1">
        <p:scale>
          <a:sx n="72" d="100"/>
          <a:sy n="72" d="100"/>
        </p:scale>
        <p:origin x="43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D051B0-C2EB-4161-80EF-D556684BF16B}" type="datetimeFigureOut">
              <a:rPr lang="es-CL" smtClean="0"/>
              <a:t>14-09-2017</a:t>
            </a:fld>
            <a:endParaRPr lang="es-CL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7EEEF5-C592-4664-A01F-2C9F3A893A9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472871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2AA70-2C5D-4D69-96EF-099A06F0B2AD}" type="datetimeFigureOut">
              <a:rPr lang="es-CL" smtClean="0"/>
              <a:t>14-09-2017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4676E-19AB-4EF8-9171-BE717733870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79938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2AA70-2C5D-4D69-96EF-099A06F0B2AD}" type="datetimeFigureOut">
              <a:rPr lang="es-CL" smtClean="0"/>
              <a:t>14-09-2017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4676E-19AB-4EF8-9171-BE717733870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726181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2AA70-2C5D-4D69-96EF-099A06F0B2AD}" type="datetimeFigureOut">
              <a:rPr lang="es-CL" smtClean="0"/>
              <a:t>14-09-2017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4676E-19AB-4EF8-9171-BE7177338709}" type="slidenum">
              <a:rPr lang="es-CL" smtClean="0"/>
              <a:t>‹Nº›</a:t>
            </a:fld>
            <a:endParaRPr lang="es-CL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0985948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2AA70-2C5D-4D69-96EF-099A06F0B2AD}" type="datetimeFigureOut">
              <a:rPr lang="es-CL" smtClean="0"/>
              <a:t>14-09-2017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4676E-19AB-4EF8-9171-BE717733870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952061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2AA70-2C5D-4D69-96EF-099A06F0B2AD}" type="datetimeFigureOut">
              <a:rPr lang="es-CL" smtClean="0"/>
              <a:t>14-09-2017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4676E-19AB-4EF8-9171-BE7177338709}" type="slidenum">
              <a:rPr lang="es-CL" smtClean="0"/>
              <a:t>‹Nº›</a:t>
            </a:fld>
            <a:endParaRPr lang="es-CL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073269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2AA70-2C5D-4D69-96EF-099A06F0B2AD}" type="datetimeFigureOut">
              <a:rPr lang="es-CL" smtClean="0"/>
              <a:t>14-09-2017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4676E-19AB-4EF8-9171-BE717733870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4038747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2AA70-2C5D-4D69-96EF-099A06F0B2AD}" type="datetimeFigureOut">
              <a:rPr lang="es-CL" smtClean="0"/>
              <a:t>14-09-2017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4676E-19AB-4EF8-9171-BE717733870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246708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2AA70-2C5D-4D69-96EF-099A06F0B2AD}" type="datetimeFigureOut">
              <a:rPr lang="es-CL" smtClean="0"/>
              <a:t>14-09-2017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4676E-19AB-4EF8-9171-BE717733870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74488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2AA70-2C5D-4D69-96EF-099A06F0B2AD}" type="datetimeFigureOut">
              <a:rPr lang="es-CL" smtClean="0"/>
              <a:t>14-09-2017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4676E-19AB-4EF8-9171-BE717733870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010517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2AA70-2C5D-4D69-96EF-099A06F0B2AD}" type="datetimeFigureOut">
              <a:rPr lang="es-CL" smtClean="0"/>
              <a:t>14-09-2017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4676E-19AB-4EF8-9171-BE717733870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609234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2AA70-2C5D-4D69-96EF-099A06F0B2AD}" type="datetimeFigureOut">
              <a:rPr lang="es-CL" smtClean="0"/>
              <a:t>14-09-2017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4676E-19AB-4EF8-9171-BE717733870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73637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2AA70-2C5D-4D69-96EF-099A06F0B2AD}" type="datetimeFigureOut">
              <a:rPr lang="es-CL" smtClean="0"/>
              <a:t>14-09-2017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4676E-19AB-4EF8-9171-BE717733870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07665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2AA70-2C5D-4D69-96EF-099A06F0B2AD}" type="datetimeFigureOut">
              <a:rPr lang="es-CL" smtClean="0"/>
              <a:t>14-09-2017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4676E-19AB-4EF8-9171-BE717733870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50398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2AA70-2C5D-4D69-96EF-099A06F0B2AD}" type="datetimeFigureOut">
              <a:rPr lang="es-CL" smtClean="0"/>
              <a:t>14-09-2017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4676E-19AB-4EF8-9171-BE717733870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876949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2AA70-2C5D-4D69-96EF-099A06F0B2AD}" type="datetimeFigureOut">
              <a:rPr lang="es-CL" smtClean="0"/>
              <a:t>14-09-2017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4676E-19AB-4EF8-9171-BE717733870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443082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2AA70-2C5D-4D69-96EF-099A06F0B2AD}" type="datetimeFigureOut">
              <a:rPr lang="es-CL" smtClean="0"/>
              <a:t>14-09-2017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4676E-19AB-4EF8-9171-BE717733870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321213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82AA70-2C5D-4D69-96EF-099A06F0B2AD}" type="datetimeFigureOut">
              <a:rPr lang="es-CL" smtClean="0"/>
              <a:t>14-09-2017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93F4676E-19AB-4EF8-9171-BE717733870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161976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33561" y="172278"/>
            <a:ext cx="1425017" cy="1205326"/>
          </a:xfrm>
          <a:prstGeom prst="rect">
            <a:avLst/>
          </a:prstGeom>
        </p:spPr>
      </p:pic>
      <p:sp>
        <p:nvSpPr>
          <p:cNvPr id="7" name="Rectángulo 6"/>
          <p:cNvSpPr/>
          <p:nvPr/>
        </p:nvSpPr>
        <p:spPr>
          <a:xfrm>
            <a:off x="2289037" y="2810582"/>
            <a:ext cx="7931980" cy="151220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CL" sz="4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PLOMO EN LAS LECHUGAS </a:t>
            </a:r>
            <a:r>
              <a:rPr lang="es-CL" sz="40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CL" sz="40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CL" sz="4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LAJUELAS</a:t>
            </a:r>
            <a:endParaRPr lang="es-CL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7009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045899"/>
            <a:ext cx="960120" cy="812101"/>
          </a:xfrm>
          <a:prstGeom prst="rect">
            <a:avLst/>
          </a:prstGeom>
        </p:spPr>
      </p:pic>
      <p:sp>
        <p:nvSpPr>
          <p:cNvPr id="3" name="CuadroTexto 2"/>
          <p:cNvSpPr txBox="1"/>
          <p:nvPr/>
        </p:nvSpPr>
        <p:spPr>
          <a:xfrm>
            <a:off x="4094922" y="6451949"/>
            <a:ext cx="315401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1200" dirty="0" smtClean="0"/>
              <a:t>Miguel Asis</a:t>
            </a:r>
            <a:endParaRPr lang="es-CL" dirty="0"/>
          </a:p>
        </p:txBody>
      </p:sp>
      <p:pic>
        <p:nvPicPr>
          <p:cNvPr id="4098" name="Picture 2" descr="http://pendientedemigracion.ucm.es/info/echi1/imagen/pint/MUNCH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773" y="2230072"/>
            <a:ext cx="2578210" cy="3252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uadroTexto 1"/>
          <p:cNvSpPr txBox="1"/>
          <p:nvPr/>
        </p:nvSpPr>
        <p:spPr>
          <a:xfrm>
            <a:off x="0" y="5548798"/>
            <a:ext cx="510208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1100" dirty="0" smtClean="0"/>
              <a:t>FUENTE: Http://pendientedemigracion.ucm.es/info/echi1/imagen/pint/MUNCH.jpg</a:t>
            </a:r>
            <a:endParaRPr lang="es-CL" sz="1100" dirty="0"/>
          </a:p>
        </p:txBody>
      </p:sp>
      <p:sp>
        <p:nvSpPr>
          <p:cNvPr id="5" name="CuadroTexto 4"/>
          <p:cNvSpPr txBox="1"/>
          <p:nvPr/>
        </p:nvSpPr>
        <p:spPr>
          <a:xfrm>
            <a:off x="2941983" y="318052"/>
            <a:ext cx="573819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4000" dirty="0" smtClean="0"/>
              <a:t>PARA CONCLUIR</a:t>
            </a:r>
            <a:endParaRPr lang="es-CL" dirty="0"/>
          </a:p>
        </p:txBody>
      </p:sp>
      <p:sp>
        <p:nvSpPr>
          <p:cNvPr id="6" name="CuadroTexto 5"/>
          <p:cNvSpPr txBox="1"/>
          <p:nvPr/>
        </p:nvSpPr>
        <p:spPr>
          <a:xfrm>
            <a:off x="480060" y="1908313"/>
            <a:ext cx="24619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/>
              <a:t>EL GRITO DE MUCH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6490825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045899"/>
            <a:ext cx="960120" cy="812101"/>
          </a:xfrm>
          <a:prstGeom prst="rect">
            <a:avLst/>
          </a:prstGeom>
        </p:spPr>
      </p:pic>
      <p:sp>
        <p:nvSpPr>
          <p:cNvPr id="3" name="CuadroTexto 2"/>
          <p:cNvSpPr txBox="1"/>
          <p:nvPr/>
        </p:nvSpPr>
        <p:spPr>
          <a:xfrm>
            <a:off x="4094922" y="6451949"/>
            <a:ext cx="315401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1200" dirty="0" smtClean="0"/>
              <a:t>Miguel Asis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6544988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045899"/>
            <a:ext cx="960120" cy="812101"/>
          </a:xfrm>
          <a:prstGeom prst="rect">
            <a:avLst/>
          </a:prstGeom>
        </p:spPr>
      </p:pic>
      <p:sp>
        <p:nvSpPr>
          <p:cNvPr id="3" name="CuadroTexto 2"/>
          <p:cNvSpPr txBox="1"/>
          <p:nvPr/>
        </p:nvSpPr>
        <p:spPr>
          <a:xfrm>
            <a:off x="4094922" y="6451949"/>
            <a:ext cx="315401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1200" dirty="0" smtClean="0"/>
              <a:t>Miguel Asis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879910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045899"/>
            <a:ext cx="960120" cy="812101"/>
          </a:xfrm>
          <a:prstGeom prst="rect">
            <a:avLst/>
          </a:prstGeom>
        </p:spPr>
      </p:pic>
      <p:sp>
        <p:nvSpPr>
          <p:cNvPr id="3" name="CuadroTexto 2"/>
          <p:cNvSpPr txBox="1"/>
          <p:nvPr/>
        </p:nvSpPr>
        <p:spPr>
          <a:xfrm>
            <a:off x="4094922" y="6451949"/>
            <a:ext cx="315401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1200" dirty="0" smtClean="0"/>
              <a:t>Miguel Asis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8994553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045899"/>
            <a:ext cx="960120" cy="812101"/>
          </a:xfrm>
          <a:prstGeom prst="rect">
            <a:avLst/>
          </a:prstGeom>
        </p:spPr>
      </p:pic>
      <p:sp>
        <p:nvSpPr>
          <p:cNvPr id="3" name="CuadroTexto 2"/>
          <p:cNvSpPr txBox="1"/>
          <p:nvPr/>
        </p:nvSpPr>
        <p:spPr>
          <a:xfrm>
            <a:off x="4094922" y="6451949"/>
            <a:ext cx="315401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1200" dirty="0" smtClean="0"/>
              <a:t>Miguel Asis</a:t>
            </a:r>
            <a:endParaRPr lang="es-CL" dirty="0"/>
          </a:p>
        </p:txBody>
      </p:sp>
      <p:sp>
        <p:nvSpPr>
          <p:cNvPr id="5" name="CuadroTexto 4"/>
          <p:cNvSpPr txBox="1"/>
          <p:nvPr/>
        </p:nvSpPr>
        <p:spPr>
          <a:xfrm>
            <a:off x="748747" y="1258956"/>
            <a:ext cx="8574156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L" sz="3200" dirty="0" smtClean="0"/>
              <a:t>Objetivo: </a:t>
            </a:r>
          </a:p>
          <a:p>
            <a:pPr algn="just"/>
            <a:endParaRPr lang="es-CL" sz="3200" dirty="0" smtClean="0"/>
          </a:p>
          <a:p>
            <a:pPr algn="just"/>
            <a:r>
              <a:rPr lang="es-CL" sz="3200" dirty="0"/>
              <a:t>Explican el rol de </a:t>
            </a:r>
            <a:r>
              <a:rPr lang="es-CL" sz="3200" dirty="0" smtClean="0"/>
              <a:t>bacteria </a:t>
            </a:r>
            <a:r>
              <a:rPr lang="es-CL" sz="3200" dirty="0"/>
              <a:t>en el proceso de descontaminación ambiental, mediante el análisis de caso, para desarrollar el pensamiento científico.</a:t>
            </a:r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135660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045899"/>
            <a:ext cx="960120" cy="812101"/>
          </a:xfrm>
          <a:prstGeom prst="rect">
            <a:avLst/>
          </a:prstGeom>
        </p:spPr>
      </p:pic>
      <p:sp>
        <p:nvSpPr>
          <p:cNvPr id="3" name="CuadroTexto 2"/>
          <p:cNvSpPr txBox="1"/>
          <p:nvPr/>
        </p:nvSpPr>
        <p:spPr>
          <a:xfrm>
            <a:off x="4094922" y="6451949"/>
            <a:ext cx="315401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1200" dirty="0" smtClean="0"/>
              <a:t>Miguel Asis</a:t>
            </a:r>
            <a:endParaRPr lang="es-CL" dirty="0"/>
          </a:p>
        </p:txBody>
      </p:sp>
      <p:pic>
        <p:nvPicPr>
          <p:cNvPr id="3074" name="Picture 2" descr="https://upload.wikimedia.org/wikipedia/commons/thumb/0/08/Arsenforurenet_jord_p%C3%A5_collstropgrunden_i_Brabrand%2C_2010-09-30.jpg/220px-Arsenforurenet_jord_p%C3%A5_collstropgrunden_i_Brabrand%2C_2010-09-3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0126" y="1355761"/>
            <a:ext cx="3320130" cy="24900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uadroTexto 1"/>
          <p:cNvSpPr txBox="1"/>
          <p:nvPr/>
        </p:nvSpPr>
        <p:spPr>
          <a:xfrm>
            <a:off x="1030126" y="4624187"/>
            <a:ext cx="26239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dirty="0" smtClean="0"/>
              <a:t>Suelo contaminado por metales pesados</a:t>
            </a:r>
            <a:endParaRPr lang="es-CL" dirty="0"/>
          </a:p>
        </p:txBody>
      </p:sp>
      <p:pic>
        <p:nvPicPr>
          <p:cNvPr id="3076" name="Picture 4" descr="https://www.ecologiaverde.com/wp-content/2011/09/China-reconoce-contaminacion-por-metales-pesados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3655" y="2660957"/>
            <a:ext cx="3777071" cy="23698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uadroTexto 4"/>
          <p:cNvSpPr txBox="1"/>
          <p:nvPr/>
        </p:nvSpPr>
        <p:spPr>
          <a:xfrm>
            <a:off x="5373655" y="5722733"/>
            <a:ext cx="31805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dirty="0" smtClean="0"/>
              <a:t>Agua contaminada por metales pesados</a:t>
            </a:r>
            <a:endParaRPr lang="es-CL" dirty="0"/>
          </a:p>
        </p:txBody>
      </p:sp>
      <p:sp>
        <p:nvSpPr>
          <p:cNvPr id="6" name="CuadroTexto 5"/>
          <p:cNvSpPr txBox="1"/>
          <p:nvPr/>
        </p:nvSpPr>
        <p:spPr>
          <a:xfrm>
            <a:off x="1736035" y="172278"/>
            <a:ext cx="64670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800" b="1" dirty="0" smtClean="0"/>
              <a:t>¿Qué podemos ver en las imágenes? </a:t>
            </a:r>
            <a:endParaRPr lang="es-CL" sz="2800" b="1" dirty="0"/>
          </a:p>
        </p:txBody>
      </p:sp>
      <p:sp>
        <p:nvSpPr>
          <p:cNvPr id="7" name="CuadroTexto 6"/>
          <p:cNvSpPr txBox="1"/>
          <p:nvPr/>
        </p:nvSpPr>
        <p:spPr>
          <a:xfrm>
            <a:off x="5274366" y="5164275"/>
            <a:ext cx="4465982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1050" dirty="0" smtClean="0"/>
              <a:t>FUENTE: https://www.ecologiaverde.com/wp-content/2011/09/China-reconoce-contaminacion-por-metales-pesados.jpg</a:t>
            </a:r>
            <a:endParaRPr lang="es-CL" dirty="0"/>
          </a:p>
        </p:txBody>
      </p:sp>
      <p:sp>
        <p:nvSpPr>
          <p:cNvPr id="8" name="CuadroTexto 7"/>
          <p:cNvSpPr txBox="1"/>
          <p:nvPr/>
        </p:nvSpPr>
        <p:spPr>
          <a:xfrm>
            <a:off x="480060" y="3981108"/>
            <a:ext cx="4532243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L" sz="900" dirty="0" err="1" smtClean="0"/>
              <a:t>FUENTE:ttps</a:t>
            </a:r>
            <a:r>
              <a:rPr lang="es-CL" sz="900" dirty="0" smtClean="0"/>
              <a:t>://upload.wikimedia.org/wikipedia/commons/thumb/0/08/Arsenforurenet_jord_p%C3%A5_collstropgrunden_i_Brabrand%2C_2010-09-30.jpg/220px-Arsenforurenet_jord_p%C3%A5_collstropgrunden_i_Brabrand%2C_2010-09-30.jpg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247849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045899"/>
            <a:ext cx="960120" cy="812101"/>
          </a:xfrm>
          <a:prstGeom prst="rect">
            <a:avLst/>
          </a:prstGeom>
        </p:spPr>
      </p:pic>
      <p:sp>
        <p:nvSpPr>
          <p:cNvPr id="3" name="CuadroTexto 2"/>
          <p:cNvSpPr txBox="1"/>
          <p:nvPr/>
        </p:nvSpPr>
        <p:spPr>
          <a:xfrm>
            <a:off x="4094922" y="6451949"/>
            <a:ext cx="315401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1200" dirty="0" smtClean="0"/>
              <a:t>Miguel Asis</a:t>
            </a:r>
            <a:endParaRPr lang="es-CL" dirty="0"/>
          </a:p>
        </p:txBody>
      </p:sp>
      <p:sp>
        <p:nvSpPr>
          <p:cNvPr id="2" name="CuadroTexto 1"/>
          <p:cNvSpPr txBox="1"/>
          <p:nvPr/>
        </p:nvSpPr>
        <p:spPr>
          <a:xfrm>
            <a:off x="1073426" y="265043"/>
            <a:ext cx="710316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4400" dirty="0" smtClean="0"/>
              <a:t>Tiempo de recordar</a:t>
            </a:r>
            <a:endParaRPr lang="es-CL" dirty="0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28902" y="2125820"/>
            <a:ext cx="3040074" cy="4312877"/>
          </a:xfrm>
          <a:prstGeom prst="rect">
            <a:avLst/>
          </a:prstGeom>
        </p:spPr>
      </p:pic>
      <p:pic>
        <p:nvPicPr>
          <p:cNvPr id="1028" name="Picture 4" descr="https://i0.wp.com/www.migueljara.com/wp-content/uploads/2016/08/Ars%C3%A9nico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3426" y="1039260"/>
            <a:ext cx="1467005" cy="19484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www.elrongroup.org/imagenes/veneno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2789" y="2442023"/>
            <a:ext cx="1582807" cy="1469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CuadroTexto 6"/>
          <p:cNvSpPr txBox="1"/>
          <p:nvPr/>
        </p:nvSpPr>
        <p:spPr>
          <a:xfrm>
            <a:off x="1073426" y="2987744"/>
            <a:ext cx="1580311" cy="378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dirty="0" smtClean="0"/>
              <a:t>veneno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905957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045899"/>
            <a:ext cx="960120" cy="812101"/>
          </a:xfrm>
          <a:prstGeom prst="rect">
            <a:avLst/>
          </a:prstGeom>
        </p:spPr>
      </p:pic>
      <p:sp>
        <p:nvSpPr>
          <p:cNvPr id="3" name="CuadroTexto 2"/>
          <p:cNvSpPr txBox="1"/>
          <p:nvPr/>
        </p:nvSpPr>
        <p:spPr>
          <a:xfrm>
            <a:off x="4094922" y="6451949"/>
            <a:ext cx="315401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1200" dirty="0" smtClean="0"/>
              <a:t>Miguel Asis</a:t>
            </a:r>
            <a:endParaRPr lang="es-CL" dirty="0"/>
          </a:p>
        </p:txBody>
      </p:sp>
      <p:sp>
        <p:nvSpPr>
          <p:cNvPr id="2" name="CuadroTexto 1"/>
          <p:cNvSpPr txBox="1"/>
          <p:nvPr/>
        </p:nvSpPr>
        <p:spPr>
          <a:xfrm>
            <a:off x="1470991" y="702190"/>
            <a:ext cx="73417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3200" b="1" dirty="0" smtClean="0"/>
              <a:t>PALABRAS CLAVES</a:t>
            </a:r>
            <a:endParaRPr lang="es-CL" b="1" dirty="0"/>
          </a:p>
        </p:txBody>
      </p:sp>
      <p:sp>
        <p:nvSpPr>
          <p:cNvPr id="5" name="CuadroTexto 4"/>
          <p:cNvSpPr txBox="1"/>
          <p:nvPr/>
        </p:nvSpPr>
        <p:spPr>
          <a:xfrm>
            <a:off x="3909392" y="2067339"/>
            <a:ext cx="565867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3600" dirty="0" smtClean="0"/>
              <a:t>CONTAMINACIÓN </a:t>
            </a:r>
          </a:p>
          <a:p>
            <a:r>
              <a:rPr lang="es-CL" sz="3600" dirty="0" smtClean="0"/>
              <a:t>METALES PESADOS</a:t>
            </a:r>
          </a:p>
          <a:p>
            <a:r>
              <a:rPr lang="es-CL" sz="3600" dirty="0" smtClean="0"/>
              <a:t>BIORREMEDIACIÓN</a:t>
            </a:r>
          </a:p>
          <a:p>
            <a:r>
              <a:rPr lang="es-CL" sz="3600" dirty="0" smtClean="0"/>
              <a:t>MICROORGANISMOS</a:t>
            </a:r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294289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045899"/>
            <a:ext cx="960120" cy="812101"/>
          </a:xfrm>
          <a:prstGeom prst="rect">
            <a:avLst/>
          </a:prstGeom>
        </p:spPr>
      </p:pic>
      <p:sp>
        <p:nvSpPr>
          <p:cNvPr id="3" name="CuadroTexto 2"/>
          <p:cNvSpPr txBox="1"/>
          <p:nvPr/>
        </p:nvSpPr>
        <p:spPr>
          <a:xfrm>
            <a:off x="4094922" y="6451949"/>
            <a:ext cx="315401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1200" dirty="0" smtClean="0"/>
              <a:t>Miguel Asis</a:t>
            </a:r>
            <a:endParaRPr lang="es-CL" dirty="0"/>
          </a:p>
        </p:txBody>
      </p:sp>
      <p:sp>
        <p:nvSpPr>
          <p:cNvPr id="2" name="CuadroTexto 1"/>
          <p:cNvSpPr txBox="1"/>
          <p:nvPr/>
        </p:nvSpPr>
        <p:spPr>
          <a:xfrm>
            <a:off x="1152939" y="649356"/>
            <a:ext cx="657307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4800" dirty="0" smtClean="0"/>
              <a:t>Ahora a trabajar</a:t>
            </a:r>
            <a:endParaRPr lang="es-CL" dirty="0"/>
          </a:p>
        </p:txBody>
      </p:sp>
      <p:sp>
        <p:nvSpPr>
          <p:cNvPr id="5" name="CuadroTexto 4"/>
          <p:cNvSpPr txBox="1"/>
          <p:nvPr/>
        </p:nvSpPr>
        <p:spPr>
          <a:xfrm>
            <a:off x="1424607" y="2534990"/>
            <a:ext cx="802419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L" sz="3600" dirty="0" smtClean="0"/>
              <a:t>Instrucciones</a:t>
            </a:r>
            <a:r>
              <a:rPr lang="es-CL" sz="2400" dirty="0" smtClean="0"/>
              <a:t> </a:t>
            </a:r>
          </a:p>
          <a:p>
            <a:pPr algn="just"/>
            <a:r>
              <a:rPr lang="es-CL" sz="2400" dirty="0"/>
              <a:t> </a:t>
            </a:r>
            <a:r>
              <a:rPr lang="es-CL" sz="2400" dirty="0" smtClean="0"/>
              <a:t>                               Como equipo de trabajo lean el caso de lechugas contaminadas de </a:t>
            </a:r>
            <a:r>
              <a:rPr lang="es-CL" sz="2400" dirty="0" err="1" smtClean="0"/>
              <a:t>Lajuelas</a:t>
            </a:r>
            <a:r>
              <a:rPr lang="es-CL" sz="2400" dirty="0" smtClean="0"/>
              <a:t>. Utilicen la información sobre uso de microorganismos que debieron investigar y respondan las preguntas. Tienen 20 minutos para desarrollar la actividad y posteriormente se socializarán las preguntas.</a:t>
            </a:r>
            <a:endParaRPr lang="es-CL" sz="2400" dirty="0"/>
          </a:p>
        </p:txBody>
      </p:sp>
      <p:pic>
        <p:nvPicPr>
          <p:cNvPr id="2050" name="Picture 2" descr="lechuga-300.png (300×301)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541701">
            <a:off x="6544157" y="773222"/>
            <a:ext cx="2042681" cy="20494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153242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045899"/>
            <a:ext cx="960120" cy="812101"/>
          </a:xfrm>
          <a:prstGeom prst="rect">
            <a:avLst/>
          </a:prstGeom>
        </p:spPr>
      </p:pic>
      <p:sp>
        <p:nvSpPr>
          <p:cNvPr id="3" name="CuadroTexto 2"/>
          <p:cNvSpPr txBox="1"/>
          <p:nvPr/>
        </p:nvSpPr>
        <p:spPr>
          <a:xfrm>
            <a:off x="4094922" y="6451949"/>
            <a:ext cx="315401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1200" dirty="0" smtClean="0"/>
              <a:t>Miguel Asis</a:t>
            </a:r>
            <a:endParaRPr lang="es-CL" dirty="0"/>
          </a:p>
        </p:txBody>
      </p:sp>
      <p:sp>
        <p:nvSpPr>
          <p:cNvPr id="2" name="Rectángulo 1"/>
          <p:cNvSpPr/>
          <p:nvPr/>
        </p:nvSpPr>
        <p:spPr>
          <a:xfrm>
            <a:off x="960119" y="253950"/>
            <a:ext cx="8952507" cy="44469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CL" sz="24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Analizar el problema </a:t>
            </a:r>
            <a:endParaRPr lang="es-CL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CL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 partir de la información entregada y de tu investigación </a:t>
            </a:r>
            <a:r>
              <a:rPr lang="es-CL" sz="1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sobre microorganismos benéficos, </a:t>
            </a:r>
            <a:r>
              <a:rPr lang="es-CL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responde las siguientes preguntas.</a:t>
            </a:r>
            <a:endParaRPr lang="es-CL" sz="1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es-CL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¿Por qué cree que las lechugas han marcado altos </a:t>
            </a:r>
            <a:r>
              <a:rPr lang="es-CL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índices </a:t>
            </a:r>
            <a:r>
              <a:rPr lang="es-CL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 Pb en sus hojas</a:t>
            </a:r>
            <a:r>
              <a:rPr lang="es-CL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endParaRPr lang="es-CL" sz="2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endParaRPr lang="es-CL" sz="20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endParaRPr lang="es-CL" sz="2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endParaRPr lang="es-CL" sz="20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endParaRPr lang="es-CL" sz="2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es-CL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¿</a:t>
            </a:r>
            <a:r>
              <a:rPr lang="es-CL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Cómo podría demostrar que el Pb encontrado en las lechugas proviene de los perdigones usados</a:t>
            </a:r>
            <a:r>
              <a:rPr lang="es-CL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  <a:endParaRPr lang="es-CL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0672974"/>
              </p:ext>
            </p:extLst>
          </p:nvPr>
        </p:nvGraphicFramePr>
        <p:xfrm>
          <a:off x="1372370" y="2243664"/>
          <a:ext cx="8540256" cy="16882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5064">
                  <a:extLst>
                    <a:ext uri="{9D8B030D-6E8A-4147-A177-3AD203B41FA5}">
                      <a16:colId xmlns:a16="http://schemas.microsoft.com/office/drawing/2014/main" val="1570673244"/>
                    </a:ext>
                  </a:extLst>
                </a:gridCol>
                <a:gridCol w="2135064">
                  <a:extLst>
                    <a:ext uri="{9D8B030D-6E8A-4147-A177-3AD203B41FA5}">
                      <a16:colId xmlns:a16="http://schemas.microsoft.com/office/drawing/2014/main" val="2279507745"/>
                    </a:ext>
                  </a:extLst>
                </a:gridCol>
                <a:gridCol w="2135064">
                  <a:extLst>
                    <a:ext uri="{9D8B030D-6E8A-4147-A177-3AD203B41FA5}">
                      <a16:colId xmlns:a16="http://schemas.microsoft.com/office/drawing/2014/main" val="2158238554"/>
                    </a:ext>
                  </a:extLst>
                </a:gridCol>
                <a:gridCol w="2135064">
                  <a:extLst>
                    <a:ext uri="{9D8B030D-6E8A-4147-A177-3AD203B41FA5}">
                      <a16:colId xmlns:a16="http://schemas.microsoft.com/office/drawing/2014/main" val="1179848130"/>
                    </a:ext>
                  </a:extLst>
                </a:gridCol>
              </a:tblGrid>
              <a:tr h="499536">
                <a:tc>
                  <a:txBody>
                    <a:bodyPr/>
                    <a:lstStyle/>
                    <a:p>
                      <a:r>
                        <a:rPr lang="es-CL" dirty="0" smtClean="0"/>
                        <a:t>Equipo</a:t>
                      </a:r>
                      <a:r>
                        <a:rPr lang="es-CL" baseline="0" dirty="0" smtClean="0"/>
                        <a:t> 1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 smtClean="0"/>
                        <a:t>Equipo 2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 smtClean="0"/>
                        <a:t>Equipo 3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 smtClean="0"/>
                        <a:t>Equipo</a:t>
                      </a:r>
                      <a:r>
                        <a:rPr lang="es-CL" baseline="0" dirty="0" smtClean="0"/>
                        <a:t> 4</a:t>
                      </a:r>
                      <a:endParaRPr lang="es-C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1095973"/>
                  </a:ext>
                </a:extLst>
              </a:tr>
              <a:tr h="799733"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 smtClean="0"/>
                    </a:p>
                    <a:p>
                      <a:endParaRPr lang="es-CL" dirty="0" smtClean="0"/>
                    </a:p>
                    <a:p>
                      <a:endParaRPr lang="es-CL" dirty="0" smtClean="0"/>
                    </a:p>
                    <a:p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1775027"/>
                  </a:ext>
                </a:extLst>
              </a:tr>
            </a:tbl>
          </a:graphicData>
        </a:graphic>
      </p:graphicFrame>
      <p:graphicFrame>
        <p:nvGraphicFramePr>
          <p:cNvPr id="6" name="Tab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5263909"/>
              </p:ext>
            </p:extLst>
          </p:nvPr>
        </p:nvGraphicFramePr>
        <p:xfrm>
          <a:off x="1372370" y="4763693"/>
          <a:ext cx="8540256" cy="16882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5064">
                  <a:extLst>
                    <a:ext uri="{9D8B030D-6E8A-4147-A177-3AD203B41FA5}">
                      <a16:colId xmlns:a16="http://schemas.microsoft.com/office/drawing/2014/main" val="1570673244"/>
                    </a:ext>
                  </a:extLst>
                </a:gridCol>
                <a:gridCol w="2135064">
                  <a:extLst>
                    <a:ext uri="{9D8B030D-6E8A-4147-A177-3AD203B41FA5}">
                      <a16:colId xmlns:a16="http://schemas.microsoft.com/office/drawing/2014/main" val="2279507745"/>
                    </a:ext>
                  </a:extLst>
                </a:gridCol>
                <a:gridCol w="2135064">
                  <a:extLst>
                    <a:ext uri="{9D8B030D-6E8A-4147-A177-3AD203B41FA5}">
                      <a16:colId xmlns:a16="http://schemas.microsoft.com/office/drawing/2014/main" val="2158238554"/>
                    </a:ext>
                  </a:extLst>
                </a:gridCol>
                <a:gridCol w="2135064">
                  <a:extLst>
                    <a:ext uri="{9D8B030D-6E8A-4147-A177-3AD203B41FA5}">
                      <a16:colId xmlns:a16="http://schemas.microsoft.com/office/drawing/2014/main" val="1179848130"/>
                    </a:ext>
                  </a:extLst>
                </a:gridCol>
              </a:tblGrid>
              <a:tr h="499536">
                <a:tc>
                  <a:txBody>
                    <a:bodyPr/>
                    <a:lstStyle/>
                    <a:p>
                      <a:r>
                        <a:rPr lang="es-CL" dirty="0" smtClean="0"/>
                        <a:t>Equipo</a:t>
                      </a:r>
                      <a:r>
                        <a:rPr lang="es-CL" baseline="0" dirty="0" smtClean="0"/>
                        <a:t> 1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 smtClean="0"/>
                        <a:t>Equipo 2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 smtClean="0"/>
                        <a:t>Equipo 3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 smtClean="0"/>
                        <a:t>Equipo</a:t>
                      </a:r>
                      <a:r>
                        <a:rPr lang="es-CL" baseline="0" dirty="0" smtClean="0"/>
                        <a:t> 4</a:t>
                      </a:r>
                      <a:endParaRPr lang="es-C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1095973"/>
                  </a:ext>
                </a:extLst>
              </a:tr>
              <a:tr h="799733"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 smtClean="0"/>
                    </a:p>
                    <a:p>
                      <a:endParaRPr lang="es-CL" dirty="0" smtClean="0"/>
                    </a:p>
                    <a:p>
                      <a:endParaRPr lang="es-CL" dirty="0" smtClean="0"/>
                    </a:p>
                    <a:p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17750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280773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045899"/>
            <a:ext cx="960120" cy="812101"/>
          </a:xfrm>
          <a:prstGeom prst="rect">
            <a:avLst/>
          </a:prstGeom>
        </p:spPr>
      </p:pic>
      <p:sp>
        <p:nvSpPr>
          <p:cNvPr id="3" name="CuadroTexto 2"/>
          <p:cNvSpPr txBox="1"/>
          <p:nvPr/>
        </p:nvSpPr>
        <p:spPr>
          <a:xfrm>
            <a:off x="4094922" y="6451949"/>
            <a:ext cx="315401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1200" dirty="0" smtClean="0"/>
              <a:t>Miguel Asis</a:t>
            </a:r>
            <a:endParaRPr lang="es-CL" dirty="0"/>
          </a:p>
        </p:txBody>
      </p:sp>
      <p:sp>
        <p:nvSpPr>
          <p:cNvPr id="2" name="Rectángulo 1"/>
          <p:cNvSpPr/>
          <p:nvPr/>
        </p:nvSpPr>
        <p:spPr>
          <a:xfrm>
            <a:off x="1272209" y="450575"/>
            <a:ext cx="8468139" cy="39122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07000"/>
              </a:lnSpc>
              <a:spcAft>
                <a:spcPts val="0"/>
              </a:spcAft>
            </a:pPr>
            <a:r>
              <a:rPr lang="es-CL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 ¿Por </a:t>
            </a:r>
            <a:r>
              <a:rPr lang="es-CL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qué cree usted que las hortalizas son las principales afectadas</a:t>
            </a:r>
            <a:r>
              <a:rPr lang="es-CL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</a:p>
          <a:p>
            <a:pPr lvl="0" algn="just">
              <a:lnSpc>
                <a:spcPct val="107000"/>
              </a:lnSpc>
              <a:spcAft>
                <a:spcPts val="0"/>
              </a:spcAft>
            </a:pPr>
            <a:endParaRPr lang="es-CL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7000"/>
              </a:lnSpc>
              <a:spcAft>
                <a:spcPts val="0"/>
              </a:spcAft>
            </a:pPr>
            <a:endParaRPr lang="es-CL" sz="24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7000"/>
              </a:lnSpc>
              <a:spcAft>
                <a:spcPts val="0"/>
              </a:spcAft>
            </a:pPr>
            <a:endParaRPr lang="es-CL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7000"/>
              </a:lnSpc>
              <a:spcAft>
                <a:spcPts val="0"/>
              </a:spcAft>
            </a:pPr>
            <a:endParaRPr lang="es-CL" sz="24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7000"/>
              </a:lnSpc>
              <a:spcAft>
                <a:spcPts val="0"/>
              </a:spcAft>
            </a:pPr>
            <a:endParaRPr lang="es-CL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7000"/>
              </a:lnSpc>
              <a:spcAft>
                <a:spcPts val="0"/>
              </a:spcAft>
            </a:pPr>
            <a:r>
              <a:rPr lang="es-CL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4. ¿Qué </a:t>
            </a:r>
            <a:r>
              <a:rPr lang="es-CL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propone usted como plan remedial para dicha problemática? Explique el motivo de su </a:t>
            </a:r>
            <a:r>
              <a:rPr lang="es-CL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decisión. </a:t>
            </a:r>
            <a:endParaRPr lang="es-CL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62533" y="1417509"/>
            <a:ext cx="8577815" cy="1743607"/>
          </a:xfrm>
          <a:prstGeom prst="rect">
            <a:avLst/>
          </a:prstGeom>
        </p:spPr>
      </p:pic>
      <p:graphicFrame>
        <p:nvGraphicFramePr>
          <p:cNvPr id="6" name="Tab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4516303"/>
              </p:ext>
            </p:extLst>
          </p:nvPr>
        </p:nvGraphicFramePr>
        <p:xfrm>
          <a:off x="1200092" y="4362864"/>
          <a:ext cx="8540256" cy="16882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5064">
                  <a:extLst>
                    <a:ext uri="{9D8B030D-6E8A-4147-A177-3AD203B41FA5}">
                      <a16:colId xmlns:a16="http://schemas.microsoft.com/office/drawing/2014/main" val="1570673244"/>
                    </a:ext>
                  </a:extLst>
                </a:gridCol>
                <a:gridCol w="2135064">
                  <a:extLst>
                    <a:ext uri="{9D8B030D-6E8A-4147-A177-3AD203B41FA5}">
                      <a16:colId xmlns:a16="http://schemas.microsoft.com/office/drawing/2014/main" val="2279507745"/>
                    </a:ext>
                  </a:extLst>
                </a:gridCol>
                <a:gridCol w="2135064">
                  <a:extLst>
                    <a:ext uri="{9D8B030D-6E8A-4147-A177-3AD203B41FA5}">
                      <a16:colId xmlns:a16="http://schemas.microsoft.com/office/drawing/2014/main" val="2158238554"/>
                    </a:ext>
                  </a:extLst>
                </a:gridCol>
                <a:gridCol w="2135064">
                  <a:extLst>
                    <a:ext uri="{9D8B030D-6E8A-4147-A177-3AD203B41FA5}">
                      <a16:colId xmlns:a16="http://schemas.microsoft.com/office/drawing/2014/main" val="1179848130"/>
                    </a:ext>
                  </a:extLst>
                </a:gridCol>
              </a:tblGrid>
              <a:tr h="499536">
                <a:tc>
                  <a:txBody>
                    <a:bodyPr/>
                    <a:lstStyle/>
                    <a:p>
                      <a:r>
                        <a:rPr lang="es-CL" dirty="0" smtClean="0"/>
                        <a:t>Equipo</a:t>
                      </a:r>
                      <a:r>
                        <a:rPr lang="es-CL" baseline="0" dirty="0" smtClean="0"/>
                        <a:t> 1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 smtClean="0"/>
                        <a:t>Equipo 2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 smtClean="0"/>
                        <a:t>Equipo 3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 smtClean="0"/>
                        <a:t>Equipo</a:t>
                      </a:r>
                      <a:r>
                        <a:rPr lang="es-CL" baseline="0" dirty="0" smtClean="0"/>
                        <a:t> 4</a:t>
                      </a:r>
                      <a:endParaRPr lang="es-C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1095973"/>
                  </a:ext>
                </a:extLst>
              </a:tr>
              <a:tr h="799733"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 smtClean="0"/>
                    </a:p>
                    <a:p>
                      <a:endParaRPr lang="es-CL" dirty="0" smtClean="0"/>
                    </a:p>
                    <a:p>
                      <a:endParaRPr lang="es-CL" dirty="0" smtClean="0"/>
                    </a:p>
                    <a:p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17750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688835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045899"/>
            <a:ext cx="960120" cy="812101"/>
          </a:xfrm>
          <a:prstGeom prst="rect">
            <a:avLst/>
          </a:prstGeom>
        </p:spPr>
      </p:pic>
      <p:sp>
        <p:nvSpPr>
          <p:cNvPr id="3" name="CuadroTexto 2"/>
          <p:cNvSpPr txBox="1"/>
          <p:nvPr/>
        </p:nvSpPr>
        <p:spPr>
          <a:xfrm>
            <a:off x="4094922" y="6451949"/>
            <a:ext cx="315401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1200" dirty="0" smtClean="0"/>
              <a:t>Miguel Asis</a:t>
            </a:r>
            <a:endParaRPr lang="es-CL" dirty="0"/>
          </a:p>
        </p:txBody>
      </p:sp>
      <p:sp>
        <p:nvSpPr>
          <p:cNvPr id="2" name="Rectángulo 1"/>
          <p:cNvSpPr/>
          <p:nvPr/>
        </p:nvSpPr>
        <p:spPr>
          <a:xfrm>
            <a:off x="960119" y="446880"/>
            <a:ext cx="8554941" cy="2463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07000"/>
              </a:lnSpc>
              <a:spcAft>
                <a:spcPts val="800"/>
              </a:spcAft>
            </a:pPr>
            <a:r>
              <a:rPr lang="es-CL" sz="3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5. ¿</a:t>
            </a:r>
            <a:r>
              <a:rPr lang="es-CL" sz="3600" b="1" i="1" u="sng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Qué </a:t>
            </a:r>
            <a:r>
              <a:rPr lang="es-CL" sz="3600" b="1" i="1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microrganismos creen que se pueden utilizar para eliminar el Pb presente </a:t>
            </a:r>
            <a:r>
              <a:rPr lang="es-CL" sz="3600" b="1" i="1" u="sng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en </a:t>
            </a:r>
            <a:r>
              <a:rPr lang="es-CL" sz="3600" b="1" i="1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el suelo y cómo es su mecanismo de acción?</a:t>
            </a:r>
            <a:endParaRPr lang="es-CL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3476182"/>
              </p:ext>
            </p:extLst>
          </p:nvPr>
        </p:nvGraphicFramePr>
        <p:xfrm>
          <a:off x="728869" y="2992905"/>
          <a:ext cx="9356036" cy="30529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39009">
                  <a:extLst>
                    <a:ext uri="{9D8B030D-6E8A-4147-A177-3AD203B41FA5}">
                      <a16:colId xmlns:a16="http://schemas.microsoft.com/office/drawing/2014/main" val="1570673244"/>
                    </a:ext>
                  </a:extLst>
                </a:gridCol>
                <a:gridCol w="2339009">
                  <a:extLst>
                    <a:ext uri="{9D8B030D-6E8A-4147-A177-3AD203B41FA5}">
                      <a16:colId xmlns:a16="http://schemas.microsoft.com/office/drawing/2014/main" val="2279507745"/>
                    </a:ext>
                  </a:extLst>
                </a:gridCol>
                <a:gridCol w="2339009">
                  <a:extLst>
                    <a:ext uri="{9D8B030D-6E8A-4147-A177-3AD203B41FA5}">
                      <a16:colId xmlns:a16="http://schemas.microsoft.com/office/drawing/2014/main" val="2158238554"/>
                    </a:ext>
                  </a:extLst>
                </a:gridCol>
                <a:gridCol w="2339009">
                  <a:extLst>
                    <a:ext uri="{9D8B030D-6E8A-4147-A177-3AD203B41FA5}">
                      <a16:colId xmlns:a16="http://schemas.microsoft.com/office/drawing/2014/main" val="1179848130"/>
                    </a:ext>
                  </a:extLst>
                </a:gridCol>
              </a:tblGrid>
              <a:tr h="903347">
                <a:tc>
                  <a:txBody>
                    <a:bodyPr/>
                    <a:lstStyle/>
                    <a:p>
                      <a:r>
                        <a:rPr lang="es-CL" dirty="0" smtClean="0"/>
                        <a:t>Equipo</a:t>
                      </a:r>
                      <a:r>
                        <a:rPr lang="es-CL" baseline="0" dirty="0" smtClean="0"/>
                        <a:t> 1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 smtClean="0"/>
                        <a:t>Equipo 2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 smtClean="0"/>
                        <a:t>Equipo 3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 smtClean="0"/>
                        <a:t>Equipo</a:t>
                      </a:r>
                      <a:r>
                        <a:rPr lang="es-CL" baseline="0" dirty="0" smtClean="0"/>
                        <a:t> 4</a:t>
                      </a:r>
                      <a:endParaRPr lang="es-C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1095973"/>
                  </a:ext>
                </a:extLst>
              </a:tr>
              <a:tr h="2149647"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 smtClean="0"/>
                    </a:p>
                    <a:p>
                      <a:endParaRPr lang="es-CL" dirty="0" smtClean="0"/>
                    </a:p>
                    <a:p>
                      <a:endParaRPr lang="es-CL" dirty="0" smtClean="0"/>
                    </a:p>
                    <a:p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17750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60571085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">
  <a:themeElements>
    <a:clrScheme name="Personalizado 3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F0000"/>
      </a:accent1>
      <a:accent2>
        <a:srgbClr val="CEDADF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220</TotalTime>
  <Words>301</Words>
  <Application>Microsoft Office PowerPoint</Application>
  <PresentationFormat>Panorámica</PresentationFormat>
  <Paragraphs>76</Paragraphs>
  <Slides>13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19" baseType="lpstr">
      <vt:lpstr>Arial</vt:lpstr>
      <vt:lpstr>Calibri</vt:lpstr>
      <vt:lpstr>Times New Roman</vt:lpstr>
      <vt:lpstr>Trebuchet MS</vt:lpstr>
      <vt:lpstr>Wingdings 3</vt:lpstr>
      <vt:lpstr>Faceta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miguel asis</dc:creator>
  <cp:lastModifiedBy>miguel asis</cp:lastModifiedBy>
  <cp:revision>15</cp:revision>
  <dcterms:created xsi:type="dcterms:W3CDTF">2017-09-14T13:06:26Z</dcterms:created>
  <dcterms:modified xsi:type="dcterms:W3CDTF">2017-09-14T16:46:54Z</dcterms:modified>
</cp:coreProperties>
</file>