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59" r:id="rId4"/>
    <p:sldId id="257" r:id="rId5"/>
    <p:sldId id="262" r:id="rId6"/>
    <p:sldId id="265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F3"/>
    <a:srgbClr val="FFCCFF"/>
    <a:srgbClr val="CCFFFF"/>
    <a:srgbClr val="FFCC66"/>
    <a:srgbClr val="FFFFFF"/>
    <a:srgbClr val="CCFFCC"/>
    <a:srgbClr val="00FFFF"/>
    <a:srgbClr val="F698EF"/>
    <a:srgbClr val="BA8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729B-3668-44CE-B90B-1D054905E42E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AEA3-A8B3-4FA2-8887-97A8B011D9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53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4D4277-6A45-4BA5-A4B7-D3856B37C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2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17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95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D4277-6A45-4BA5-A4B7-D3856B37C2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99C5F-C974-4890-98D8-EB59C144F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3683E-7829-443C-9BFB-9382DAEC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0B15D-3CFD-4D20-A16C-37A79848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4894D-D18F-441B-8885-213163C93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07409C-20AF-43AF-842F-1DF996E4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2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E86FC-41B1-4ECA-9429-4575794F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9FEDB6-8525-4B55-B385-C0EA4CDB8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A2E77-6A27-4483-A926-48C09B10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D6E5F-F27A-410A-BBF4-5AD9BFF1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01BE9-BEBD-45A2-9F74-8172C7B1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737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FF506-1444-4E2E-AB5A-9571080B7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112E6F-C6BA-443B-AECD-71F71BFE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1D1EA-0AE2-444B-BACC-2C806793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DA9B6-DC96-4C62-86CD-5C943E33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187B2B-C87E-42B1-8B19-69541A30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931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s" altLang="en-US" sz="5300">
                <a:latin typeface="Arya"/>
                <a:ea typeface="Arya"/>
              </a:rPr>
              <a:t>Haga clic aquí para editar estilos de encabezado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" altLang="en-US">
                <a:latin typeface="Arya"/>
                <a:ea typeface="Arya"/>
              </a:rPr>
              <a:t>Haga clic aquí para editar estilos de subtítulos maestros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5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 editar estilos de texto maestro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1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s" altLang="en-US">
                <a:latin typeface="Arya"/>
                <a:ea typeface="Arya"/>
              </a:rPr>
              <a:t>Haga clic aquí para editar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 editar estilos de texto maestro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8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 editar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 editar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" altLang="en-US" sz="2200">
                <a:latin typeface="Arya"/>
                <a:ea typeface="Arya"/>
              </a:rPr>
              <a:t>Haga clic aquí para editar estilos de encabezado maestro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 editar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81456-5A63-41BA-9B0D-B4DF2DEF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75B89-C792-41C1-A2D8-60CA693C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DCED5-173B-447E-B97F-C1DBD6EE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B227E-ED8C-4D8E-A660-E1F0ED01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A0AE-C7F8-4A70-8A64-14DEBE03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402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" altLang="en-US" sz="2200">
                <a:latin typeface="Arya"/>
                <a:ea typeface="Arya"/>
              </a:rPr>
              <a:t>Haga clic aquí para editar estilos de encabezado maestro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" altLang="en-US">
                <a:latin typeface="Arya"/>
                <a:ea typeface="Arya"/>
              </a:rPr>
              <a:t>Haga clic aquí para editar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" altLang="en-US">
                <a:latin typeface="Arya"/>
                <a:ea typeface="Arya"/>
              </a:rPr>
              <a:t>Haga clic aquí para editar estilos de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 editar estilos de texto maestro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4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r>
              <a:rPr lang="es" altLang="en-US" sz="3400">
                <a:latin typeface="Arya"/>
                <a:ea typeface="Arya"/>
              </a:rPr>
              <a:t>Haga clic aquí para editar estilos de encabezado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vert">
            <a:normAutofit/>
          </a:bodyPr>
          <a:lstStyle/>
          <a:p>
            <a:pPr lvl="0"/>
            <a:r>
              <a:rPr lang="es" altLang="en-US">
                <a:latin typeface="Arya"/>
                <a:ea typeface="Arya"/>
              </a:rPr>
              <a:t>Haga clic aquí para</a:t>
            </a:r>
            <a:endParaRPr lang="zh-CN" altLang="en-US"/>
          </a:p>
          <a:p>
            <a:pPr lvl="1"/>
            <a:r>
              <a:rPr lang="es" altLang="en-US">
                <a:latin typeface="Arya"/>
                <a:ea typeface="Arya"/>
              </a:rPr>
              <a:t>segundo nivel</a:t>
            </a:r>
            <a:endParaRPr lang="zh-CN" altLang="en-US"/>
          </a:p>
          <a:p>
            <a:pPr lvl="2"/>
            <a:r>
              <a:rPr lang="es" altLang="en-US">
                <a:latin typeface="Arya"/>
                <a:ea typeface="Arya"/>
              </a:rPr>
              <a:t>tercer nivel</a:t>
            </a:r>
            <a:endParaRPr lang="zh-CN" altLang="en-US"/>
          </a:p>
          <a:p>
            <a:pPr lvl="3"/>
            <a:r>
              <a:rPr lang="es" altLang="en-US">
                <a:latin typeface="Arya"/>
                <a:ea typeface="Arya"/>
              </a:rPr>
              <a:t>cuarto de nivel</a:t>
            </a:r>
            <a:endParaRPr lang="zh-CN" altLang="en-US"/>
          </a:p>
          <a:p>
            <a:pPr lvl="4"/>
            <a:r>
              <a:rPr lang="es" altLang="en-US">
                <a:latin typeface="Arya"/>
                <a:ea typeface="Arya"/>
              </a:rPr>
              <a:t>quinto nivel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0CB120-10CE-4297-939B-070F053C5646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B0B3A-4334-42D8-A089-6B7F4BDDE3C3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66B3E-27DA-4110-8615-5977D6FF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F22A9C-4010-4C86-80F7-1FA58FC0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7F0EC-1900-4341-9A94-0F1B3F1F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5B89E-5393-49DE-92C2-333F8581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DBAB8-7D7C-4E30-A5EA-27FC38D8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64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979C9-FCCA-4332-BB26-E634D696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44767-7B7D-4719-8D1F-0A90B1BEE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6EFA51-5948-4105-B5EF-66970B6EC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309B79-FC7D-4AE8-84AF-20CC5C4F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56AEA4-C26E-4A35-9231-62D8F73A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966BA6-8F67-48E7-B684-78802528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4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009F1-563D-40F0-90D4-C3F53719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E66E70-0841-41DD-96EA-8F5514A2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268CDD-CF42-48D9-8F6D-6673BB2A2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0ACB38-82B8-460B-8C09-5D3AADF9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5F45F7-E0FC-487D-A839-2BA621FC6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0FCE4D-F815-473D-8A44-002BC42F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538885-0FDA-4063-AA55-6CC6B00B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243464-2587-4CC9-8A55-1A015901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764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2DB6A-3EB1-44BF-A5E2-73B897E6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68CA29-3D33-4A89-B398-773937E9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DCCBF5-7F24-4F55-82CA-6C2DD58C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CB997-7256-4A6C-87DF-2EC80A35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01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029E38-1B6F-4CCE-BA2C-CC74F829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7E84DC-F849-4831-AC21-438022F4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51E490-2DC9-47ED-B384-710D42F0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407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677F1-8FC5-4F50-9D25-053C1621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1001D-1C33-4C11-AD61-859FE85E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461FC7-B1A6-4506-92CE-408931727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4F91AF-77FD-4D2E-8F8E-65A63418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36242-8D9E-4E33-A645-3ACA0495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034675-122A-47A6-B7C2-C97E167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52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0D20D-3111-4A58-9BE0-34F8E219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BE91B2-052A-45A3-A547-3178DA361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C0684D-49E7-4AFF-B84D-DC21E97C3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50B081-0F69-4888-8C01-E6ADB846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127EEC-8978-4779-879B-0DC1FC0F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A024E1-307E-46DE-93E6-E18D9FCE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19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417747-79A0-4BF2-BCBD-825A3C15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68FCDF-4FD7-487F-A736-B3F21DE0B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590A2-7828-4004-B981-A41B125AE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B553-F79E-4FE3-9A1B-FFE96213B602}" type="datetimeFigureOut">
              <a:rPr lang="es-CL" smtClean="0"/>
              <a:t>28-04-2024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6F2D5A-042A-4FA6-8A72-6048EA203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757967-C190-4804-913E-78E2B52C7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7AA6-54F6-4C20-B09C-9A89AA9D44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82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-2667000"/>
            <a:ext cx="12192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gi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11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5.sv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/>
          <p:nvPr/>
        </p:nvSpPr>
        <p:spPr>
          <a:xfrm>
            <a:off x="671651" y="1610391"/>
            <a:ext cx="9747526" cy="1634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6000" b="1" dirty="0">
                <a:highlight>
                  <a:srgbClr val="FFFF00"/>
                </a:highlight>
                <a:latin typeface="MeMima" pitchFamily="2" charset="0"/>
              </a:rPr>
              <a:t>Objetivo: Identificar la información implícita en un texto.</a:t>
            </a:r>
            <a:endParaRPr lang="es-CL" sz="6000" b="1" dirty="0">
              <a:highlight>
                <a:srgbClr val="FFFF00"/>
              </a:highlight>
              <a:latin typeface="MeMima" pitchFamily="2" charset="0"/>
            </a:endParaRPr>
          </a:p>
        </p:txBody>
      </p:sp>
      <p:pic>
        <p:nvPicPr>
          <p:cNvPr id="2" name="图片 1" descr="手牵手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5" y="3866961"/>
            <a:ext cx="4618990" cy="21272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17780" y="5110291"/>
            <a:ext cx="11899900" cy="1767840"/>
            <a:chOff x="-748" y="8861"/>
            <a:chExt cx="18740" cy="2784"/>
          </a:xfrm>
        </p:grpSpPr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9" name="图片 18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20" name="图片 19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21" name="图片 20" descr="棒棒糖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663295C-5953-4CA2-9031-763AEE98C3A3}"/>
              </a:ext>
            </a:extLst>
          </p:cNvPr>
          <p:cNvSpPr/>
          <p:nvPr/>
        </p:nvSpPr>
        <p:spPr>
          <a:xfrm>
            <a:off x="8550275" y="4807835"/>
            <a:ext cx="3470910" cy="6049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Profesora: Débora Sepúlveda S.</a:t>
            </a:r>
            <a:endParaRPr lang="es-CL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Estrella: 10 puntas 3">
            <a:extLst>
              <a:ext uri="{FF2B5EF4-FFF2-40B4-BE49-F238E27FC236}">
                <a16:creationId xmlns:a16="http://schemas.microsoft.com/office/drawing/2014/main" id="{5E8CC630-081D-42D7-AF68-49F850A4CB5D}"/>
              </a:ext>
            </a:extLst>
          </p:cNvPr>
          <p:cNvSpPr/>
          <p:nvPr/>
        </p:nvSpPr>
        <p:spPr>
          <a:xfrm>
            <a:off x="176189" y="183354"/>
            <a:ext cx="1427528" cy="1321889"/>
          </a:xfrm>
          <a:prstGeom prst="star10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2° básico</a:t>
            </a:r>
            <a:endParaRPr lang="es-C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9" name="图片 8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90" name="Título 1">
            <a:extLst>
              <a:ext uri="{FF2B5EF4-FFF2-40B4-BE49-F238E27FC236}">
                <a16:creationId xmlns:a16="http://schemas.microsoft.com/office/drawing/2014/main" id="{41ED6145-61C3-46FD-BFB6-FBFA6B14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86" y="489985"/>
            <a:ext cx="11032067" cy="132556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_tradnl" sz="8000" dirty="0">
                <a:solidFill>
                  <a:srgbClr val="00FF00"/>
                </a:solidFill>
                <a:latin typeface="Comic Sans MS" panose="030F0902030302020204" pitchFamily="66" charset="0"/>
              </a:rPr>
              <a:t>I</a:t>
            </a:r>
            <a:r>
              <a:rPr lang="es-ES_tradnl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n</a:t>
            </a:r>
            <a:r>
              <a:rPr lang="es-ES_tradnl" sz="8000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f</a:t>
            </a:r>
            <a:r>
              <a:rPr lang="es-ES_tradnl" sz="8000" dirty="0">
                <a:solidFill>
                  <a:srgbClr val="00B050"/>
                </a:solidFill>
                <a:latin typeface="Comic Sans MS" panose="030F0902030302020204" pitchFamily="66" charset="0"/>
              </a:rPr>
              <a:t>o</a:t>
            </a:r>
            <a:r>
              <a:rPr lang="es-ES_tradnl" sz="8000" dirty="0">
                <a:solidFill>
                  <a:srgbClr val="9F0394"/>
                </a:solidFill>
                <a:latin typeface="Comic Sans MS" panose="030F0902030302020204" pitchFamily="66" charset="0"/>
              </a:rPr>
              <a:t>r</a:t>
            </a:r>
            <a:r>
              <a:rPr lang="es-ES_tradnl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m</a:t>
            </a:r>
            <a:r>
              <a:rPr lang="es-ES_tradnl" sz="8000" dirty="0">
                <a:solidFill>
                  <a:srgbClr val="7030A0"/>
                </a:solidFill>
                <a:latin typeface="Comic Sans MS" panose="030F0902030302020204" pitchFamily="66" charset="0"/>
              </a:rPr>
              <a:t>a</a:t>
            </a:r>
            <a:r>
              <a:rPr lang="es-ES_tradnl" sz="8000" dirty="0">
                <a:solidFill>
                  <a:srgbClr val="FF33CC"/>
                </a:solidFill>
                <a:latin typeface="Comic Sans MS" panose="030F0902030302020204" pitchFamily="66" charset="0"/>
              </a:rPr>
              <a:t>c</a:t>
            </a:r>
            <a:r>
              <a:rPr lang="es-ES_tradnl" sz="80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i</a:t>
            </a:r>
            <a:r>
              <a:rPr lang="es-ES_tradnl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ó</a:t>
            </a:r>
            <a:r>
              <a:rPr lang="es-ES_tradnl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n</a:t>
            </a:r>
            <a:r>
              <a:rPr lang="es-ES_tradnl" sz="8000" dirty="0">
                <a:latin typeface="Comic Sans MS" panose="030F0902030302020204" pitchFamily="66" charset="0"/>
              </a:rPr>
              <a:t> </a:t>
            </a:r>
            <a:r>
              <a:rPr lang="es-ES_tradnl" sz="8000" dirty="0">
                <a:solidFill>
                  <a:srgbClr val="00FF00"/>
                </a:solidFill>
                <a:latin typeface="Comic Sans MS" panose="030F0902030302020204" pitchFamily="66" charset="0"/>
              </a:rPr>
              <a:t>I</a:t>
            </a:r>
            <a:r>
              <a:rPr lang="es-ES_tradnl" sz="8000" dirty="0">
                <a:solidFill>
                  <a:srgbClr val="9F0394"/>
                </a:solidFill>
                <a:latin typeface="Comic Sans MS" panose="030F0902030302020204" pitchFamily="66" charset="0"/>
              </a:rPr>
              <a:t>m</a:t>
            </a:r>
            <a:r>
              <a:rPr lang="es-ES_tradnl" sz="8000" dirty="0">
                <a:solidFill>
                  <a:srgbClr val="FF0000"/>
                </a:solidFill>
                <a:latin typeface="Comic Sans MS" panose="030F0902030302020204" pitchFamily="66" charset="0"/>
              </a:rPr>
              <a:t>p</a:t>
            </a:r>
            <a:r>
              <a:rPr lang="es-ES_tradnl" sz="8000" dirty="0">
                <a:solidFill>
                  <a:srgbClr val="7030A0"/>
                </a:solidFill>
                <a:latin typeface="Comic Sans MS" panose="030F0902030302020204" pitchFamily="66" charset="0"/>
              </a:rPr>
              <a:t>l</a:t>
            </a:r>
            <a:r>
              <a:rPr lang="es-ES_tradnl" sz="8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í</a:t>
            </a:r>
            <a:r>
              <a:rPr lang="es-ES_tradnl" sz="8000" dirty="0">
                <a:solidFill>
                  <a:srgbClr val="FF33CC"/>
                </a:solidFill>
                <a:latin typeface="Comic Sans MS" panose="030F0902030302020204" pitchFamily="66" charset="0"/>
              </a:rPr>
              <a:t>c</a:t>
            </a:r>
            <a:r>
              <a:rPr lang="es-ES_tradnl" sz="8000" dirty="0">
                <a:solidFill>
                  <a:schemeClr val="accent4"/>
                </a:solidFill>
                <a:latin typeface="Comic Sans MS" panose="030F0902030302020204" pitchFamily="66" charset="0"/>
              </a:rPr>
              <a:t>i</a:t>
            </a:r>
            <a:r>
              <a:rPr lang="es-ES_tradnl" sz="8000" dirty="0">
                <a:solidFill>
                  <a:srgbClr val="00B0F0"/>
                </a:solidFill>
                <a:latin typeface="Comic Sans MS" panose="030F0902030302020204" pitchFamily="66" charset="0"/>
              </a:rPr>
              <a:t>t</a:t>
            </a:r>
            <a:r>
              <a:rPr lang="es-ES_tradnl" sz="8000" dirty="0">
                <a:solidFill>
                  <a:srgbClr val="00B050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3" name="Nube 2">
            <a:extLst>
              <a:ext uri="{FF2B5EF4-FFF2-40B4-BE49-F238E27FC236}">
                <a16:creationId xmlns:a16="http://schemas.microsoft.com/office/drawing/2014/main" id="{2BA23F91-9E37-44BB-BFF1-222BA79C05E0}"/>
              </a:ext>
            </a:extLst>
          </p:cNvPr>
          <p:cNvSpPr/>
          <p:nvPr/>
        </p:nvSpPr>
        <p:spPr>
          <a:xfrm>
            <a:off x="1205948" y="1815548"/>
            <a:ext cx="3935895" cy="18685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Son ideas 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que </a:t>
            </a:r>
            <a:r>
              <a:rPr lang="es-MX" noProof="0">
                <a:solidFill>
                  <a:srgbClr val="000000"/>
                </a:solidFill>
                <a:latin typeface="Helvetica"/>
                <a:cs typeface="Arial"/>
              </a:rPr>
              <a:t>NO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están expresadas en forma directa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Arial"/>
            </a:endParaRPr>
          </a:p>
        </p:txBody>
      </p:sp>
      <p:sp>
        <p:nvSpPr>
          <p:cNvPr id="92" name="Nube 91">
            <a:extLst>
              <a:ext uri="{FF2B5EF4-FFF2-40B4-BE49-F238E27FC236}">
                <a16:creationId xmlns:a16="http://schemas.microsoft.com/office/drawing/2014/main" id="{A94A2F42-0194-4842-AED8-1E4FACFD5879}"/>
              </a:ext>
            </a:extLst>
          </p:cNvPr>
          <p:cNvSpPr/>
          <p:nvPr/>
        </p:nvSpPr>
        <p:spPr>
          <a:xfrm>
            <a:off x="6096000" y="1927701"/>
            <a:ext cx="3935895" cy="18685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El autor te da “pistas” para encontrar la información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Arial"/>
            </a:endParaRPr>
          </a:p>
        </p:txBody>
      </p:sp>
      <p:sp>
        <p:nvSpPr>
          <p:cNvPr id="93" name="Nube 92">
            <a:extLst>
              <a:ext uri="{FF2B5EF4-FFF2-40B4-BE49-F238E27FC236}">
                <a16:creationId xmlns:a16="http://schemas.microsoft.com/office/drawing/2014/main" id="{A3C36D06-FA45-4D58-8B91-C28A3A6DECEA}"/>
              </a:ext>
            </a:extLst>
          </p:cNvPr>
          <p:cNvSpPr/>
          <p:nvPr/>
        </p:nvSpPr>
        <p:spPr>
          <a:xfrm>
            <a:off x="3767372" y="4126770"/>
            <a:ext cx="3935895" cy="18685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</a:rPr>
              <a:t>Necesitarás de tus conocimientos previos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Aria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F2FDC54-21B9-44CE-A969-2936504A05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1182157"/>
            <a:ext cx="3135337" cy="31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" grpId="0" animBg="1"/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685" y="5349673"/>
            <a:ext cx="11899900" cy="1767840"/>
            <a:chOff x="-748" y="8861"/>
            <a:chExt cx="18740" cy="2784"/>
          </a:xfrm>
        </p:grpSpPr>
        <p:pic>
          <p:nvPicPr>
            <p:cNvPr id="9" name="图片 8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D6816E-AA15-40CE-8352-7276A2FFE8D9}"/>
              </a:ext>
            </a:extLst>
          </p:cNvPr>
          <p:cNvSpPr txBox="1"/>
          <p:nvPr/>
        </p:nvSpPr>
        <p:spPr>
          <a:xfrm>
            <a:off x="611601" y="-104468"/>
            <a:ext cx="519553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/>
              <a:t>¿Qué lugar será?</a:t>
            </a:r>
          </a:p>
        </p:txBody>
      </p:sp>
      <p:pic>
        <p:nvPicPr>
          <p:cNvPr id="1030" name="Picture 6" descr="Gafas De Sol, Verano, Caricatura Fresca. PNG Imágenes Gratis - Lovepik">
            <a:extLst>
              <a:ext uri="{FF2B5EF4-FFF2-40B4-BE49-F238E27FC236}">
                <a16:creationId xmlns:a16="http://schemas.microsoft.com/office/drawing/2014/main" id="{83677C62-8789-4E8A-8CDC-2A8EBBC78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889">
            <a:off x="7214028" y="2077284"/>
            <a:ext cx="1945925" cy="194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ena de toalla de playa de dibujos animados sobre un fondo blanco.  Ilustración de una manta acostada. dibujo para niños 2253623 Vector en  Vecteezy">
            <a:extLst>
              <a:ext uri="{FF2B5EF4-FFF2-40B4-BE49-F238E27FC236}">
                <a16:creationId xmlns:a16="http://schemas.microsoft.com/office/drawing/2014/main" id="{184145A5-B5A3-427B-8DF6-D82A6CB4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4305">
            <a:off x="2837236" y="2332273"/>
            <a:ext cx="3381585" cy="338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4" descr="太阳">
            <a:extLst>
              <a:ext uri="{FF2B5EF4-FFF2-40B4-BE49-F238E27FC236}">
                <a16:creationId xmlns:a16="http://schemas.microsoft.com/office/drawing/2014/main" id="{2906779F-3394-4BFA-9D2C-39461B96FA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11952" y="-595607"/>
            <a:ext cx="3271357" cy="3271357"/>
          </a:xfrm>
          <a:prstGeom prst="rect">
            <a:avLst/>
          </a:prstGeom>
        </p:spPr>
      </p:pic>
      <p:sp>
        <p:nvSpPr>
          <p:cNvPr id="33" name="矩形 34">
            <a:extLst>
              <a:ext uri="{FF2B5EF4-FFF2-40B4-BE49-F238E27FC236}">
                <a16:creationId xmlns:a16="http://schemas.microsoft.com/office/drawing/2014/main" id="{E2AB5C9A-3BFA-46B8-9889-A7DDBABA4238}"/>
              </a:ext>
            </a:extLst>
          </p:cNvPr>
          <p:cNvSpPr/>
          <p:nvPr/>
        </p:nvSpPr>
        <p:spPr>
          <a:xfrm>
            <a:off x="7118367" y="4182250"/>
            <a:ext cx="4927056" cy="941848"/>
          </a:xfrm>
          <a:prstGeom prst="rect">
            <a:avLst/>
          </a:prstGeom>
          <a:solidFill>
            <a:srgbClr val="00FF00"/>
          </a:solidFill>
        </p:spPr>
        <p:txBody>
          <a:bodyPr wrap="none">
            <a:noAutofit/>
          </a:bodyPr>
          <a:lstStyle/>
          <a:p>
            <a:r>
              <a:rPr lang="es" altLang="zh-CN" sz="4400" dirty="0">
                <a:latin typeface="Comic Sans MS" panose="030F0702030302020204" pitchFamily="66" charset="0"/>
                <a:ea typeface="Arya"/>
                <a:cs typeface="Amiri" panose="00000500000000000000" charset="0"/>
                <a:sym typeface="+mn-lt"/>
              </a:rPr>
              <a:t>¿Cómo lo supiste?</a:t>
            </a:r>
            <a:endParaRPr lang="en-US" altLang="zh-CN" sz="4400" dirty="0">
              <a:latin typeface="Comic Sans MS" panose="030F0702030302020204" pitchFamily="66" charset="0"/>
              <a:cs typeface="Amiri" panose="00000500000000000000" charset="0"/>
              <a:sym typeface="+mn-lt"/>
            </a:endParaRPr>
          </a:p>
        </p:txBody>
      </p:sp>
      <p:sp>
        <p:nvSpPr>
          <p:cNvPr id="2" name="AutoShape 2" descr="Flotador Inflable Flotadores Inflables Diseño Niños 70 Cm">
            <a:extLst>
              <a:ext uri="{FF2B5EF4-FFF2-40B4-BE49-F238E27FC236}">
                <a16:creationId xmlns:a16="http://schemas.microsoft.com/office/drawing/2014/main" id="{5551CD93-3FD6-41EE-9C15-79EB76C6F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Balde De Arena Con Icono De Pala Imagen De Png Para Vacaciones De Niños De  Playa De Verano Imagen de archivo - Ilustración de colorido, pegatina:  274406555">
            <a:extLst>
              <a:ext uri="{FF2B5EF4-FFF2-40B4-BE49-F238E27FC236}">
                <a16:creationId xmlns:a16="http://schemas.microsoft.com/office/drawing/2014/main" id="{F6EF573F-01D3-4AF0-A2A0-C40B17A1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08" y="800654"/>
            <a:ext cx="3522480" cy="35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pic>
        <p:nvPicPr>
          <p:cNvPr id="22" name="图片 1" descr="看书娃1">
            <a:extLst>
              <a:ext uri="{FF2B5EF4-FFF2-40B4-BE49-F238E27FC236}">
                <a16:creationId xmlns:a16="http://schemas.microsoft.com/office/drawing/2014/main" id="{13841549-AFA2-459B-8833-5BC1CB4CA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395743" y="944473"/>
            <a:ext cx="3406140" cy="450723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E6BEE78-C978-42BD-AD59-7715927D41F0}"/>
              </a:ext>
            </a:extLst>
          </p:cNvPr>
          <p:cNvSpPr txBox="1"/>
          <p:nvPr/>
        </p:nvSpPr>
        <p:spPr>
          <a:xfrm>
            <a:off x="765517" y="29194"/>
            <a:ext cx="5589287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/>
              <a:t>¿Qué cuento será?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02320D8-9DB0-448A-BFF8-945B4E5D7C04}"/>
              </a:ext>
            </a:extLst>
          </p:cNvPr>
          <p:cNvSpPr/>
          <p:nvPr/>
        </p:nvSpPr>
        <p:spPr>
          <a:xfrm>
            <a:off x="3170825" y="645598"/>
            <a:ext cx="8114306" cy="540688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62" name="Picture 14" descr="Abuela Caperucita Roja Partido - Imagen gratis en Pixabay - Pixabay">
            <a:extLst>
              <a:ext uri="{FF2B5EF4-FFF2-40B4-BE49-F238E27FC236}">
                <a16:creationId xmlns:a16="http://schemas.microsoft.com/office/drawing/2014/main" id="{A3ACBA6E-555F-4B0E-9696-B4C23226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35" y="805515"/>
            <a:ext cx="2349963" cy="29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perucita roja capucha lobo feroz disfraz canasta infantil, niño, disfraz  de Halloween, gente png | PNGWing">
            <a:extLst>
              <a:ext uri="{FF2B5EF4-FFF2-40B4-BE49-F238E27FC236}">
                <a16:creationId xmlns:a16="http://schemas.microsoft.com/office/drawing/2014/main" id="{71877704-9F0D-49AD-BEDA-82626C9D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08" y="2902207"/>
            <a:ext cx="2723496" cy="25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4">
            <a:extLst>
              <a:ext uri="{FF2B5EF4-FFF2-40B4-BE49-F238E27FC236}">
                <a16:creationId xmlns:a16="http://schemas.microsoft.com/office/drawing/2014/main" id="{A63AA72E-093F-44CE-B3E3-21874FC82698}"/>
              </a:ext>
            </a:extLst>
          </p:cNvPr>
          <p:cNvSpPr/>
          <p:nvPr/>
        </p:nvSpPr>
        <p:spPr>
          <a:xfrm>
            <a:off x="6815287" y="5183283"/>
            <a:ext cx="4927056" cy="941848"/>
          </a:xfrm>
          <a:prstGeom prst="rect">
            <a:avLst/>
          </a:prstGeom>
          <a:solidFill>
            <a:srgbClr val="00FF00"/>
          </a:solidFill>
        </p:spPr>
        <p:txBody>
          <a:bodyPr wrap="none">
            <a:noAutofit/>
          </a:bodyPr>
          <a:lstStyle/>
          <a:p>
            <a:r>
              <a:rPr lang="es" altLang="zh-CN" sz="4400" dirty="0">
                <a:latin typeface="Comic Sans MS" panose="030F0702030302020204" pitchFamily="66" charset="0"/>
                <a:ea typeface="Arya"/>
                <a:cs typeface="Amiri" panose="00000500000000000000" charset="0"/>
                <a:sym typeface="+mn-lt"/>
              </a:rPr>
              <a:t>¿Cómo lo supiste?</a:t>
            </a:r>
            <a:endParaRPr lang="en-US" altLang="zh-CN" sz="4400" dirty="0">
              <a:latin typeface="Comic Sans MS" panose="030F0702030302020204" pitchFamily="66" charset="0"/>
              <a:cs typeface="Amiri" panose="00000500000000000000" charset="0"/>
              <a:sym typeface="+mn-lt"/>
            </a:endParaRPr>
          </a:p>
        </p:txBody>
      </p:sp>
      <p:pic>
        <p:nvPicPr>
          <p:cNvPr id="2050" name="Picture 2" descr="Dibujo de Lobo aullando pintado por en Dibujos.net el día 29-05-15 a las  01:26:55. Imprime, pinta o colorea tus propios dibujos!">
            <a:extLst>
              <a:ext uri="{FF2B5EF4-FFF2-40B4-BE49-F238E27FC236}">
                <a16:creationId xmlns:a16="http://schemas.microsoft.com/office/drawing/2014/main" id="{0DFB14FB-9C48-458C-9F36-9D8A0219C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43" t="6206" r="14903" b="7658"/>
          <a:stretch/>
        </p:blipFill>
        <p:spPr bwMode="auto">
          <a:xfrm>
            <a:off x="8561431" y="2825135"/>
            <a:ext cx="2147766" cy="217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26A65F8-78ED-4091-8C3B-B631B51B4ECD}"/>
              </a:ext>
            </a:extLst>
          </p:cNvPr>
          <p:cNvSpPr/>
          <p:nvPr/>
        </p:nvSpPr>
        <p:spPr>
          <a:xfrm>
            <a:off x="647114" y="450167"/>
            <a:ext cx="10930597" cy="1659988"/>
          </a:xfrm>
          <a:prstGeom prst="rect">
            <a:avLst/>
          </a:prstGeom>
          <a:solidFill>
            <a:srgbClr val="FCB2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Anita se quedó dormida y llegó atrasada al colegio</a:t>
            </a:r>
            <a:endParaRPr lang="es-C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Más de 3.000 imágenes gratis de Estudiantes De La Escuela y Escuela -  Pixabay">
            <a:extLst>
              <a:ext uri="{FF2B5EF4-FFF2-40B4-BE49-F238E27FC236}">
                <a16:creationId xmlns:a16="http://schemas.microsoft.com/office/drawing/2014/main" id="{AE568DA6-5C82-47C6-A204-0DCAC02DF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6"/>
          <a:stretch/>
        </p:blipFill>
        <p:spPr bwMode="auto">
          <a:xfrm>
            <a:off x="2204720" y="2504049"/>
            <a:ext cx="2998732" cy="36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6D36B23-B54C-4164-8C49-4F92A49470AC}"/>
              </a:ext>
            </a:extLst>
          </p:cNvPr>
          <p:cNvSpPr/>
          <p:nvPr/>
        </p:nvSpPr>
        <p:spPr>
          <a:xfrm>
            <a:off x="6274191" y="2992901"/>
            <a:ext cx="4853354" cy="872197"/>
          </a:xfrm>
          <a:prstGeom prst="roundRect">
            <a:avLst/>
          </a:prstGeom>
          <a:solidFill>
            <a:srgbClr val="F69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¿En qué jornada va Anita al colegio?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17" name="Flecha abajo 3">
            <a:extLst>
              <a:ext uri="{FF2B5EF4-FFF2-40B4-BE49-F238E27FC236}">
                <a16:creationId xmlns:a16="http://schemas.microsoft.com/office/drawing/2014/main" id="{3492AEE7-CCE3-4FD4-B6FE-9E5ED8EDE954}"/>
              </a:ext>
            </a:extLst>
          </p:cNvPr>
          <p:cNvSpPr/>
          <p:nvPr/>
        </p:nvSpPr>
        <p:spPr>
          <a:xfrm>
            <a:off x="8520853" y="3865098"/>
            <a:ext cx="575733" cy="65295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1DE4B-1297-46AD-A971-54E47D14A9B9}"/>
              </a:ext>
            </a:extLst>
          </p:cNvPr>
          <p:cNvSpPr txBox="1"/>
          <p:nvPr/>
        </p:nvSpPr>
        <p:spPr>
          <a:xfrm>
            <a:off x="6433887" y="4893311"/>
            <a:ext cx="5448233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FFFF00"/>
                </a:solidFill>
              </a:rPr>
              <a:t>respuesta implícita</a:t>
            </a:r>
          </a:p>
        </p:txBody>
      </p:sp>
    </p:spTree>
    <p:extLst>
      <p:ext uri="{BB962C8B-B14F-4D97-AF65-F5344CB8AC3E}">
        <p14:creationId xmlns:p14="http://schemas.microsoft.com/office/powerpoint/2010/main" val="17010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37225B-F942-4DD3-B63F-9A8015C909DB}"/>
              </a:ext>
            </a:extLst>
          </p:cNvPr>
          <p:cNvSpPr txBox="1"/>
          <p:nvPr/>
        </p:nvSpPr>
        <p:spPr>
          <a:xfrm>
            <a:off x="731520" y="655093"/>
            <a:ext cx="10100603" cy="1767840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s-ES_tradnl" sz="3600" b="1" dirty="0">
                <a:latin typeface="Comic Sans MS" panose="030F0702030302020204" pitchFamily="66" charset="0"/>
              </a:rPr>
              <a:t>Me gusta ir  ahí, porque puedo jugar y hacer amigos. Hay columpios, resbalines y muchos juegos más.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94AAFF3-1ACA-40DB-BB71-EE9FE78DA16C}"/>
              </a:ext>
            </a:extLst>
          </p:cNvPr>
          <p:cNvSpPr txBox="1"/>
          <p:nvPr/>
        </p:nvSpPr>
        <p:spPr>
          <a:xfrm>
            <a:off x="1521847" y="2884268"/>
            <a:ext cx="3024825" cy="1089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latin typeface="Cooper Black" panose="0208090404030B020404" pitchFamily="18" charset="77"/>
              </a:rPr>
              <a:t>¿Qué lugar será?</a:t>
            </a:r>
          </a:p>
        </p:txBody>
      </p:sp>
      <p:sp>
        <p:nvSpPr>
          <p:cNvPr id="19" name="Flecha abajo 3">
            <a:extLst>
              <a:ext uri="{FF2B5EF4-FFF2-40B4-BE49-F238E27FC236}">
                <a16:creationId xmlns:a16="http://schemas.microsoft.com/office/drawing/2014/main" id="{64096394-25FE-4F0F-B656-D5A99A472A2D}"/>
              </a:ext>
            </a:extLst>
          </p:cNvPr>
          <p:cNvSpPr/>
          <p:nvPr/>
        </p:nvSpPr>
        <p:spPr>
          <a:xfrm rot="17270880">
            <a:off x="5346172" y="2983000"/>
            <a:ext cx="758182" cy="262907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E84ED94-42CD-40C2-8911-AB646C1EDF49}"/>
              </a:ext>
            </a:extLst>
          </p:cNvPr>
          <p:cNvSpPr txBox="1"/>
          <p:nvPr/>
        </p:nvSpPr>
        <p:spPr>
          <a:xfrm>
            <a:off x="6335413" y="5061281"/>
            <a:ext cx="5448233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FFFF00"/>
                </a:solidFill>
              </a:rPr>
              <a:t>respuesta implícita</a:t>
            </a:r>
          </a:p>
        </p:txBody>
      </p:sp>
    </p:spTree>
    <p:extLst>
      <p:ext uri="{BB962C8B-B14F-4D97-AF65-F5344CB8AC3E}">
        <p14:creationId xmlns:p14="http://schemas.microsoft.com/office/powerpoint/2010/main" val="42714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4422DBB-02B1-4197-A7F5-9263DB81D822}"/>
              </a:ext>
            </a:extLst>
          </p:cNvPr>
          <p:cNvSpPr txBox="1"/>
          <p:nvPr/>
        </p:nvSpPr>
        <p:spPr>
          <a:xfrm>
            <a:off x="759655" y="356146"/>
            <a:ext cx="9369084" cy="214327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299720" marR="175895">
              <a:lnSpc>
                <a:spcPct val="106000"/>
              </a:lnSpc>
              <a:spcBef>
                <a:spcPts val="915"/>
              </a:spcBef>
              <a:spcAft>
                <a:spcPts val="0"/>
              </a:spcAft>
            </a:pP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“La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niña</a:t>
            </a:r>
            <a:r>
              <a:rPr lang="es-ES" sz="32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lloraba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porque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su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muñeca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rompió,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esa</a:t>
            </a:r>
            <a:r>
              <a:rPr lang="es-ES" sz="3200" spc="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muñeca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regaló</a:t>
            </a:r>
            <a:r>
              <a:rPr lang="es-ES" sz="3200" spc="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su</a:t>
            </a:r>
            <a:r>
              <a:rPr lang="es-ES" sz="32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abuelita.</a:t>
            </a:r>
            <a:r>
              <a:rPr lang="es-ES" sz="3200" spc="1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Su</a:t>
            </a:r>
            <a:r>
              <a:rPr lang="es-ES" sz="3200" spc="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mamá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le</a:t>
            </a:r>
            <a:r>
              <a:rPr lang="es-ES" sz="3200" spc="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trajo</a:t>
            </a:r>
            <a:r>
              <a:rPr lang="es-ES" sz="3200" spc="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3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regalo</a:t>
            </a:r>
            <a:r>
              <a:rPr lang="es-ES" sz="3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una</a:t>
            </a:r>
            <a:r>
              <a:rPr lang="es-ES" sz="3200" spc="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muñeca</a:t>
            </a:r>
            <a:r>
              <a:rPr lang="es-ES" sz="3200" spc="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nueva,</a:t>
            </a:r>
            <a:r>
              <a:rPr lang="es-ES" sz="3200" spc="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pero</a:t>
            </a:r>
            <a:r>
              <a:rPr lang="es-ES" sz="3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3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niña</a:t>
            </a:r>
            <a:r>
              <a:rPr lang="es-ES" sz="3200" spc="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no</a:t>
            </a:r>
            <a:r>
              <a:rPr lang="es-ES" sz="3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3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quiso,</a:t>
            </a:r>
            <a:r>
              <a:rPr lang="es-ES" sz="3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solo</a:t>
            </a:r>
            <a:r>
              <a:rPr lang="es-ES" sz="3200" spc="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quería</a:t>
            </a:r>
            <a:r>
              <a:rPr lang="es-ES" sz="3200" spc="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su</a:t>
            </a:r>
            <a:r>
              <a:rPr lang="es-ES" sz="3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muñeca</a:t>
            </a:r>
            <a:r>
              <a:rPr lang="es-ES" sz="3200" spc="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3200" dirty="0">
                <a:effectLst/>
                <a:latin typeface="Arial MT"/>
                <a:ea typeface="Arial MT"/>
                <a:cs typeface="Arial MT"/>
              </a:rPr>
              <a:t>rota.”</a:t>
            </a:r>
            <a:endParaRPr lang="es-CL" sz="32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70B1B2-8A38-4ED2-9516-502D69395D35}"/>
              </a:ext>
            </a:extLst>
          </p:cNvPr>
          <p:cNvSpPr txBox="1"/>
          <p:nvPr/>
        </p:nvSpPr>
        <p:spPr>
          <a:xfrm>
            <a:off x="6096000" y="2823211"/>
            <a:ext cx="5111263" cy="584775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es-ES" sz="3200" b="1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¿Cómo se siente</a:t>
            </a:r>
            <a:r>
              <a:rPr lang="es-ES" sz="3200" b="1" spc="3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es-ES" sz="3200" b="1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la</a:t>
            </a:r>
            <a:r>
              <a:rPr lang="es-ES" sz="3200" b="1" spc="45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r>
              <a:rPr lang="es-ES" sz="3200" b="1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niña?</a:t>
            </a:r>
            <a:r>
              <a:rPr lang="es-ES" sz="3200" b="1" spc="-250" dirty="0">
                <a:effectLst/>
                <a:latin typeface="Comic Sans MS" panose="030F0702030302020204" pitchFamily="66" charset="0"/>
                <a:ea typeface="Arial MT"/>
                <a:cs typeface="Arial MT"/>
              </a:rPr>
              <a:t> </a:t>
            </a:r>
            <a:endParaRPr lang="es-CL" sz="3200" b="1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0481E6D-4A0A-423D-A0B0-4055FF2B9069}"/>
              </a:ext>
            </a:extLst>
          </p:cNvPr>
          <p:cNvSpPr txBox="1"/>
          <p:nvPr/>
        </p:nvSpPr>
        <p:spPr>
          <a:xfrm>
            <a:off x="279106" y="4216248"/>
            <a:ext cx="480587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99720"/>
            <a:r>
              <a:rPr lang="es-ES" sz="3600" b="1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¿Cómo</a:t>
            </a:r>
            <a:r>
              <a:rPr lang="es-ES" sz="3600" b="1" spc="6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lo</a:t>
            </a:r>
            <a:r>
              <a:rPr lang="es-ES" sz="3600" b="1" spc="65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s-ES" sz="3600" b="1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supiste?</a:t>
            </a:r>
            <a:endParaRPr lang="es-CL" sz="3600" b="1" dirty="0">
              <a:effectLst/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20" name="Flecha abajo 3">
            <a:extLst>
              <a:ext uri="{FF2B5EF4-FFF2-40B4-BE49-F238E27FC236}">
                <a16:creationId xmlns:a16="http://schemas.microsoft.com/office/drawing/2014/main" id="{D63ECC27-03F2-41A0-A174-BD4F956873E3}"/>
              </a:ext>
            </a:extLst>
          </p:cNvPr>
          <p:cNvSpPr/>
          <p:nvPr/>
        </p:nvSpPr>
        <p:spPr>
          <a:xfrm>
            <a:off x="8272540" y="3429000"/>
            <a:ext cx="758182" cy="111041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B635C0-6247-488B-B49D-464294DE1F10}"/>
              </a:ext>
            </a:extLst>
          </p:cNvPr>
          <p:cNvSpPr txBox="1"/>
          <p:nvPr/>
        </p:nvSpPr>
        <p:spPr>
          <a:xfrm>
            <a:off x="6096000" y="4698354"/>
            <a:ext cx="5448233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FFFF00"/>
                </a:solidFill>
              </a:rPr>
              <a:t>respuesta implícita</a:t>
            </a:r>
          </a:p>
        </p:txBody>
      </p:sp>
    </p:spTree>
    <p:extLst>
      <p:ext uri="{BB962C8B-B14F-4D97-AF65-F5344CB8AC3E}">
        <p14:creationId xmlns:p14="http://schemas.microsoft.com/office/powerpoint/2010/main" val="1607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7780" y="5626735"/>
            <a:ext cx="11899900" cy="1767840"/>
            <a:chOff x="-748" y="8861"/>
            <a:chExt cx="18740" cy="2784"/>
          </a:xfrm>
        </p:grpSpPr>
        <p:pic>
          <p:nvPicPr>
            <p:cNvPr id="10" name="图片 9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748" y="8861"/>
              <a:ext cx="3500" cy="2784"/>
            </a:xfrm>
            <a:prstGeom prst="rect">
              <a:avLst/>
            </a:prstGeom>
          </p:spPr>
        </p:pic>
        <p:pic>
          <p:nvPicPr>
            <p:cNvPr id="11" name="图片 10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82" y="8861"/>
              <a:ext cx="3500" cy="2784"/>
            </a:xfrm>
            <a:prstGeom prst="rect">
              <a:avLst/>
            </a:prstGeom>
          </p:spPr>
        </p:pic>
        <p:pic>
          <p:nvPicPr>
            <p:cNvPr id="13" name="图片 12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52" y="8861"/>
              <a:ext cx="3500" cy="2784"/>
            </a:xfrm>
            <a:prstGeom prst="rect">
              <a:avLst/>
            </a:prstGeom>
          </p:spPr>
        </p:pic>
        <p:pic>
          <p:nvPicPr>
            <p:cNvPr id="14" name="图片 13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82" y="8861"/>
              <a:ext cx="3500" cy="2784"/>
            </a:xfrm>
            <a:prstGeom prst="rect">
              <a:avLst/>
            </a:prstGeom>
          </p:spPr>
        </p:pic>
        <p:pic>
          <p:nvPicPr>
            <p:cNvPr id="15" name="图片 14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02" y="8861"/>
              <a:ext cx="3500" cy="2784"/>
            </a:xfrm>
            <a:prstGeom prst="rect">
              <a:avLst/>
            </a:prstGeom>
          </p:spPr>
        </p:pic>
        <p:pic>
          <p:nvPicPr>
            <p:cNvPr id="16" name="图片 15" descr="棒棒糖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492" y="8861"/>
              <a:ext cx="3500" cy="2784"/>
            </a:xfrm>
            <a:prstGeom prst="rect">
              <a:avLst/>
            </a:prstGeom>
          </p:spPr>
        </p:pic>
      </p:grpSp>
      <p:sp>
        <p:nvSpPr>
          <p:cNvPr id="9" name="Estrella: 6 puntas 8">
            <a:extLst>
              <a:ext uri="{FF2B5EF4-FFF2-40B4-BE49-F238E27FC236}">
                <a16:creationId xmlns:a16="http://schemas.microsoft.com/office/drawing/2014/main" id="{B7F51CD9-365D-4AC3-A1A2-610A6A8C137D}"/>
              </a:ext>
            </a:extLst>
          </p:cNvPr>
          <p:cNvSpPr/>
          <p:nvPr/>
        </p:nvSpPr>
        <p:spPr>
          <a:xfrm>
            <a:off x="1041009" y="253219"/>
            <a:ext cx="4951828" cy="5205046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Ahora saca tu cuaderno y vamos a realizar nuestra guía de aprendizaje.</a:t>
            </a:r>
            <a:endParaRPr lang="es-CL" sz="3200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C2432D4-4A00-46B8-A1F8-4931529B7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20" y="552231"/>
            <a:ext cx="3810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56BEEC"/>
      </a:hlink>
      <a:folHlink>
        <a:srgbClr val="BFBFBF"/>
      </a:folHlink>
    </a:clrScheme>
    <a:fontScheme name="hoxn4l0t">
      <a:majorFont>
        <a:latin typeface="Helvetica"/>
        <a:ea typeface="Helvetica"/>
        <a:cs typeface="Arial"/>
      </a:majorFont>
      <a:minorFont>
        <a:latin typeface="Helvetica"/>
        <a:ea typeface="Helvetica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56BEEC"/>
    </a:accent1>
    <a:accent2>
      <a:srgbClr val="31A8DF"/>
    </a:accent2>
    <a:accent3>
      <a:srgbClr val="238ACB"/>
    </a:accent3>
    <a:accent4>
      <a:srgbClr val="1A6798"/>
    </a:accent4>
    <a:accent5>
      <a:srgbClr val="189ED9"/>
    </a:accent5>
    <a:accent6>
      <a:srgbClr val="189ED9"/>
    </a:accent6>
    <a:hlink>
      <a:srgbClr val="56BEE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190</Words>
  <Application>Microsoft Office PowerPoint</Application>
  <PresentationFormat>Panorámica</PresentationFormat>
  <Paragraphs>30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Arial</vt:lpstr>
      <vt:lpstr>Arial MT</vt:lpstr>
      <vt:lpstr>Arya</vt:lpstr>
      <vt:lpstr>Bahnschrift SemiCondensed</vt:lpstr>
      <vt:lpstr>Calibri</vt:lpstr>
      <vt:lpstr>Calibri Light</vt:lpstr>
      <vt:lpstr>Comic Sans MS</vt:lpstr>
      <vt:lpstr>Cooper Black</vt:lpstr>
      <vt:lpstr>Helvetica</vt:lpstr>
      <vt:lpstr>MeMima</vt:lpstr>
      <vt:lpstr>Tema de Office</vt:lpstr>
      <vt:lpstr>Office 主题</vt:lpstr>
      <vt:lpstr>Presentación de PowerPoint</vt:lpstr>
      <vt:lpstr>Información Implícita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Debora Sepulveda</dc:creator>
  <cp:lastModifiedBy>Debora Sepulveda</cp:lastModifiedBy>
  <cp:revision>17</cp:revision>
  <dcterms:created xsi:type="dcterms:W3CDTF">2024-04-20T01:59:04Z</dcterms:created>
  <dcterms:modified xsi:type="dcterms:W3CDTF">2024-04-29T01:52:23Z</dcterms:modified>
</cp:coreProperties>
</file>