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62" r:id="rId4"/>
    <p:sldId id="258" r:id="rId5"/>
    <p:sldId id="259" r:id="rId6"/>
    <p:sldId id="260" r:id="rId7"/>
    <p:sldId id="263" r:id="rId8"/>
    <p:sldId id="261" r:id="rId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3" autoAdjust="0"/>
    <p:restoredTop sz="94660"/>
  </p:normalViewPr>
  <p:slideViewPr>
    <p:cSldViewPr>
      <p:cViewPr varScale="1">
        <p:scale>
          <a:sx n="68" d="100"/>
          <a:sy n="68"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4A714-31B8-4492-9CF5-C53C8410CA6F}" type="datetimeFigureOut">
              <a:rPr lang="es-CL" smtClean="0"/>
              <a:t>25-07-2020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5EBEE-E72A-467C-BE71-17251687D795}" type="slidenum">
              <a:rPr lang="es-CL" smtClean="0"/>
              <a:t>‹Nº›</a:t>
            </a:fld>
            <a:endParaRPr lang="es-CL"/>
          </a:p>
        </p:txBody>
      </p:sp>
    </p:spTree>
    <p:extLst>
      <p:ext uri="{BB962C8B-B14F-4D97-AF65-F5344CB8AC3E}">
        <p14:creationId xmlns:p14="http://schemas.microsoft.com/office/powerpoint/2010/main" val="413823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A05EBEE-E72A-467C-BE71-17251687D795}" type="slidenum">
              <a:rPr lang="es-CL" smtClean="0"/>
              <a:t>3</a:t>
            </a:fld>
            <a:endParaRPr lang="es-CL"/>
          </a:p>
        </p:txBody>
      </p:sp>
    </p:spTree>
    <p:extLst>
      <p:ext uri="{BB962C8B-B14F-4D97-AF65-F5344CB8AC3E}">
        <p14:creationId xmlns:p14="http://schemas.microsoft.com/office/powerpoint/2010/main" val="224304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95266CBC-64DA-4B32-8B71-FF37926F83E4}" type="datetimeFigureOut">
              <a:rPr lang="es-CL" smtClean="0"/>
              <a:t>25-07-2020</a:t>
            </a:fld>
            <a:endParaRPr lang="es-CL"/>
          </a:p>
        </p:txBody>
      </p:sp>
      <p:sp>
        <p:nvSpPr>
          <p:cNvPr id="8" name="Slide Number Placeholder 7"/>
          <p:cNvSpPr>
            <a:spLocks noGrp="1"/>
          </p:cNvSpPr>
          <p:nvPr>
            <p:ph type="sldNum" sz="quarter" idx="11"/>
          </p:nvPr>
        </p:nvSpPr>
        <p:spPr/>
        <p:txBody>
          <a:bodyPr/>
          <a:lstStyle/>
          <a:p>
            <a:fld id="{930E876D-D625-4BDD-872A-6381A3D48995}"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5266CBC-64DA-4B32-8B71-FF37926F83E4}" type="datetimeFigureOut">
              <a:rPr lang="es-CL" smtClean="0"/>
              <a:t>25-07-2020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5266CBC-64DA-4B32-8B71-FF37926F83E4}" type="datetimeFigureOut">
              <a:rPr lang="es-CL" smtClean="0"/>
              <a:t>25-07-2020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266CBC-64DA-4B32-8B71-FF37926F83E4}" type="datetimeFigureOut">
              <a:rPr lang="es-CL" smtClean="0"/>
              <a:t>25-07-2020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5266CBC-64DA-4B32-8B71-FF37926F83E4}" type="datetimeFigureOut">
              <a:rPr lang="es-CL" smtClean="0"/>
              <a:t>25-07-2020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30E876D-D625-4BDD-872A-6381A3D48995}" type="slidenum">
              <a:rPr lang="es-CL" smtClean="0"/>
              <a:t>‹Nº›</a:t>
            </a:fld>
            <a:endParaRPr lang="es-C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266CBC-64DA-4B32-8B71-FF37926F83E4}" type="datetimeFigureOut">
              <a:rPr lang="es-CL" smtClean="0"/>
              <a:t>25-07-2020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30E876D-D625-4BDD-872A-6381A3D48995}" type="slidenum">
              <a:rPr lang="es-CL" smtClean="0"/>
              <a:t>‹Nº›</a:t>
            </a:fld>
            <a:endParaRPr lang="es-CL"/>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95266CBC-64DA-4B32-8B71-FF37926F83E4}" type="datetimeFigureOut">
              <a:rPr lang="es-CL" smtClean="0"/>
              <a:t>25-07-2020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30E876D-D625-4BDD-872A-6381A3D48995}" type="slidenum">
              <a:rPr lang="es-CL" smtClean="0"/>
              <a:t>‹Nº›</a:t>
            </a:fld>
            <a:endParaRPr lang="es-CL"/>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266CBC-64DA-4B32-8B71-FF37926F83E4}" type="datetimeFigureOut">
              <a:rPr lang="es-CL" smtClean="0"/>
              <a:t>25-07-2020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6CBC-64DA-4B32-8B71-FF37926F83E4}" type="datetimeFigureOut">
              <a:rPr lang="es-CL" smtClean="0"/>
              <a:t>25-07-2020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5266CBC-64DA-4B32-8B71-FF37926F83E4}" type="datetimeFigureOut">
              <a:rPr lang="es-CL" smtClean="0"/>
              <a:t>25-07-2020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5266CBC-64DA-4B32-8B71-FF37926F83E4}" type="datetimeFigureOut">
              <a:rPr lang="es-CL" smtClean="0"/>
              <a:t>25-07-2020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30E876D-D625-4BDD-872A-6381A3D48995}"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5266CBC-64DA-4B32-8B71-FF37926F83E4}" type="datetimeFigureOut">
              <a:rPr lang="es-CL" smtClean="0"/>
              <a:t>25-07-2020</a:t>
            </a:fld>
            <a:endParaRPr lang="es-C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30E876D-D625-4BDD-872A-6381A3D48995}" type="slidenum">
              <a:rPr lang="es-CL" smtClean="0"/>
              <a:t>‹Nº›</a:t>
            </a:fld>
            <a:endParaRPr lang="es-C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m5Vh-000zI"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4294967295"/>
          </p:nvPr>
        </p:nvSpPr>
        <p:spPr>
          <a:xfrm>
            <a:off x="827584" y="4970491"/>
            <a:ext cx="7705725" cy="1320800"/>
          </a:xfrm>
        </p:spPr>
        <p:txBody>
          <a:bodyPr>
            <a:noAutofit/>
          </a:bodyPr>
          <a:lstStyle/>
          <a:p>
            <a:pPr algn="just"/>
            <a:r>
              <a:rPr lang="es-CL" sz="2000" b="1" dirty="0">
                <a:solidFill>
                  <a:schemeClr val="tx1"/>
                </a:solidFill>
                <a:latin typeface="Bookman Old Style" pitchFamily="18" charset="0"/>
              </a:rPr>
              <a:t>Objetivo de Aprendizaje</a:t>
            </a:r>
            <a:r>
              <a:rPr lang="es-CL" sz="2000" dirty="0">
                <a:solidFill>
                  <a:schemeClr val="tx1"/>
                </a:solidFill>
                <a:latin typeface="Bookman Old Style" pitchFamily="18" charset="0"/>
              </a:rPr>
              <a:t>: Identificar el orden de los elementos de una serie, utilizando números ordinales del primero (1°) al décimo (10°).</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97" y="1700808"/>
            <a:ext cx="669674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285" y="3048521"/>
            <a:ext cx="4464496" cy="188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7">
            <a:extLst>
              <a:ext uri="{FF2B5EF4-FFF2-40B4-BE49-F238E27FC236}">
                <a16:creationId xmlns:a16="http://schemas.microsoft.com/office/drawing/2014/main" id="{F3FD67A7-6041-4601-948B-2DBEBF1CD7A4}"/>
              </a:ext>
            </a:extLst>
          </p:cNvPr>
          <p:cNvSpPr txBox="1">
            <a:spLocks/>
          </p:cNvSpPr>
          <p:nvPr/>
        </p:nvSpPr>
        <p:spPr>
          <a:xfrm>
            <a:off x="179512" y="374374"/>
            <a:ext cx="8596668" cy="1842052"/>
          </a:xfrm>
          <a:prstGeom prst="rect">
            <a:avLst/>
          </a:prstGeom>
        </p:spPr>
        <p:txBody>
          <a:bodyPr>
            <a:normAutofit fontScale="325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20000"/>
              </a:lnSpc>
            </a:pPr>
            <a:r>
              <a:rPr lang="es-CL" dirty="0"/>
              <a:t> </a:t>
            </a:r>
            <a:r>
              <a:rPr lang="es-CL" sz="3500" dirty="0">
                <a:latin typeface="Bookman Old Style" pitchFamily="18" charset="0"/>
              </a:rPr>
              <a:t>FUNDACIÓN EDUCACIONAL SANTA MARÍA DE LOS ANDES</a:t>
            </a:r>
            <a:br>
              <a:rPr lang="es-CL" sz="3500" dirty="0">
                <a:latin typeface="Bookman Old Style" pitchFamily="18" charset="0"/>
              </a:rPr>
            </a:br>
            <a:r>
              <a:rPr lang="es-CL" sz="3500" dirty="0">
                <a:latin typeface="Bookman Old Style" pitchFamily="18" charset="0"/>
              </a:rPr>
              <a:t>ESCUELA PARTICULAR Nº129 SANTA TERESITA</a:t>
            </a:r>
            <a:br>
              <a:rPr lang="es-CL" sz="3500" dirty="0">
                <a:latin typeface="Bookman Old Style" pitchFamily="18" charset="0"/>
              </a:rPr>
            </a:br>
            <a:r>
              <a:rPr lang="es-CL" sz="3500" dirty="0">
                <a:latin typeface="Bookman Old Style" pitchFamily="18" charset="0"/>
              </a:rPr>
              <a:t>RBD10327-6 INDEPENDENCIA</a:t>
            </a:r>
            <a:br>
              <a:rPr lang="es-CL" sz="3500" dirty="0">
                <a:latin typeface="Bookman Old Style" pitchFamily="18" charset="0"/>
              </a:rPr>
            </a:br>
            <a:r>
              <a:rPr lang="es-CL" sz="3500" dirty="0">
                <a:latin typeface="Bookman Old Style" pitchFamily="18" charset="0"/>
              </a:rPr>
              <a:t>DEPARTAMENTO DE MATEMÁTICA</a:t>
            </a:r>
            <a:br>
              <a:rPr lang="es-CL" sz="3500" dirty="0">
                <a:latin typeface="Bookman Old Style" pitchFamily="18" charset="0"/>
              </a:rPr>
            </a:br>
            <a:r>
              <a:rPr lang="es-CL" sz="3500" dirty="0">
                <a:latin typeface="Bookman Old Style" pitchFamily="18" charset="0"/>
              </a:rPr>
              <a:t>CURSOS: </a:t>
            </a:r>
            <a:r>
              <a:rPr lang="es-CL" sz="3500">
                <a:latin typeface="Bookman Old Style" pitchFamily="18" charset="0"/>
              </a:rPr>
              <a:t>PRIMEROS BÁSICOS</a:t>
            </a:r>
            <a:br>
              <a:rPr lang="es-CL" sz="3500" dirty="0">
                <a:latin typeface="Bookman Old Style" pitchFamily="18" charset="0"/>
              </a:rPr>
            </a:br>
            <a:r>
              <a:rPr lang="es-CL" sz="3500" dirty="0">
                <a:latin typeface="Bookman Old Style" pitchFamily="18" charset="0"/>
              </a:rPr>
              <a:t>PROFESORA: DANIELLA PEREDO C.</a:t>
            </a:r>
            <a:br>
              <a:rPr lang="es-CL" sz="3500" dirty="0">
                <a:latin typeface="Bookman Old Style" pitchFamily="18" charset="0"/>
              </a:rPr>
            </a:br>
            <a:br>
              <a:rPr lang="es-CL" sz="3500" dirty="0">
                <a:latin typeface="Bookman Old Style" pitchFamily="18" charset="0"/>
              </a:rPr>
            </a:br>
            <a:endParaRPr lang="es-CL" sz="3500" dirty="0">
              <a:latin typeface="Bookman Old Style" pitchFamily="18" charset="0"/>
            </a:endParaRPr>
          </a:p>
        </p:txBody>
      </p:sp>
      <p:pic>
        <p:nvPicPr>
          <p:cNvPr id="6" name="Imagen 2">
            <a:extLst>
              <a:ext uri="{FF2B5EF4-FFF2-40B4-BE49-F238E27FC236}">
                <a16:creationId xmlns:a16="http://schemas.microsoft.com/office/drawing/2014/main" id="{7EDA157F-B556-4EEB-9D4F-564CCE042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616" y="326834"/>
            <a:ext cx="528638"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4">
            <a:extLst>
              <a:ext uri="{FF2B5EF4-FFF2-40B4-BE49-F238E27FC236}">
                <a16:creationId xmlns:a16="http://schemas.microsoft.com/office/drawing/2014/main" id="{437D6C05-8AD5-4C9F-9504-582EFCB37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942" y="374374"/>
            <a:ext cx="77152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9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99593" y="764704"/>
            <a:ext cx="7776864" cy="2387562"/>
          </a:xfrm>
        </p:spPr>
        <p:txBody>
          <a:bodyPr>
            <a:noAutofit/>
          </a:bodyPr>
          <a:lstStyle/>
          <a:p>
            <a:pPr algn="l">
              <a:lnSpc>
                <a:spcPct val="100000"/>
              </a:lnSpc>
            </a:pPr>
            <a:r>
              <a:rPr lang="es-CL" sz="2000" dirty="0"/>
              <a:t>       </a:t>
            </a:r>
            <a:br>
              <a:rPr lang="es-CL" sz="2000" dirty="0"/>
            </a:br>
            <a:r>
              <a:rPr lang="es-CL" sz="1800" dirty="0"/>
              <a:t>      </a:t>
            </a:r>
            <a:br>
              <a:rPr lang="es-CL" sz="1800" dirty="0"/>
            </a:br>
            <a:r>
              <a:rPr lang="es-CL" sz="1800" dirty="0"/>
              <a:t>             </a:t>
            </a:r>
            <a:br>
              <a:rPr lang="es-CL" sz="1800" dirty="0"/>
            </a:br>
            <a:br>
              <a:rPr lang="es-CL" sz="1800" dirty="0"/>
            </a:br>
            <a:br>
              <a:rPr lang="es-CL" sz="1800" dirty="0"/>
            </a:br>
            <a:br>
              <a:rPr lang="es-CL" sz="1800" dirty="0"/>
            </a:br>
            <a:br>
              <a:rPr lang="es-CL" sz="1800" dirty="0"/>
            </a:br>
            <a:br>
              <a:rPr lang="es-CL" sz="1800" dirty="0"/>
            </a:br>
            <a:br>
              <a:rPr lang="es-CL" sz="1800" dirty="0"/>
            </a:br>
            <a:br>
              <a:rPr lang="es-CL" sz="1800" dirty="0"/>
            </a:br>
            <a:br>
              <a:rPr lang="es-CL" sz="1800" dirty="0"/>
            </a:br>
            <a:br>
              <a:rPr lang="es-CL" sz="1800" dirty="0"/>
            </a:br>
            <a:br>
              <a:rPr lang="es-CL" sz="1800" dirty="0"/>
            </a:br>
            <a:br>
              <a:rPr lang="es-CL" sz="1800" dirty="0"/>
            </a:br>
            <a:r>
              <a:rPr lang="es-CL" sz="1800" dirty="0">
                <a:effectLst/>
              </a:rPr>
              <a:t>                    </a:t>
            </a:r>
            <a:r>
              <a:rPr lang="es-CL" sz="2000" b="1" dirty="0">
                <a:effectLst/>
                <a:latin typeface="Bookman Old Style" pitchFamily="18" charset="0"/>
              </a:rPr>
              <a:t>Como ya sabes, los números están presentes en muchas actividades de nuestra vida, por ejemplo,  cuando organizamos un cumpleaños tenemos que contar los platos que vamos a colocar en la mesa o saber cuántos globos ocuparemos </a:t>
            </a:r>
            <a:r>
              <a:rPr lang="es-CL" sz="2400" b="1" dirty="0">
                <a:effectLst/>
              </a:rPr>
              <a:t>.</a:t>
            </a:r>
            <a:br>
              <a:rPr lang="es-CL" sz="2400" b="1" dirty="0">
                <a:effectLst/>
              </a:rPr>
            </a:br>
            <a:br>
              <a:rPr lang="es-CL" sz="2400" dirty="0">
                <a:effectLst/>
              </a:rPr>
            </a:br>
            <a:r>
              <a:rPr lang="es-CL" sz="2400" dirty="0"/>
              <a:t>       </a:t>
            </a:r>
          </a:p>
        </p:txBody>
      </p:sp>
      <p:sp>
        <p:nvSpPr>
          <p:cNvPr id="3" name="AutoShape 5" descr="Fiesta de cumpleaños stock de ilustración. Ilustración de poc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7" descr="Fiesta de cumpleaños stock de ilustración. Ilustración de poc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892" y="3573016"/>
            <a:ext cx="4968551" cy="264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 Gifs Animados de Cumpleaños - Gifs Animad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8" descr="▷ Gifs Animados de Cumpleaños - Gifs Animad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10" descr="▷ Gifs Animados de Cumpleaños - Gifs Animad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156413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1196752"/>
            <a:ext cx="8119156" cy="2232248"/>
          </a:xfrm>
        </p:spPr>
        <p:txBody>
          <a:bodyPr>
            <a:normAutofit fontScale="90000"/>
          </a:bodyPr>
          <a:lstStyle/>
          <a:p>
            <a:pPr algn="just">
              <a:lnSpc>
                <a:spcPct val="100000"/>
              </a:lnSpc>
            </a:pPr>
            <a:r>
              <a:rPr lang="es-CL" sz="2200" dirty="0"/>
              <a:t>         </a:t>
            </a:r>
            <a:br>
              <a:rPr lang="es-CL" sz="2200" dirty="0"/>
            </a:br>
            <a:br>
              <a:rPr lang="es-CL" sz="2200" dirty="0"/>
            </a:br>
            <a:r>
              <a:rPr lang="es-CL" sz="2200" dirty="0"/>
              <a:t>        </a:t>
            </a:r>
            <a:br>
              <a:rPr lang="es-CL" sz="2200" dirty="0"/>
            </a:br>
            <a:r>
              <a:rPr lang="es-CL" sz="2200" dirty="0"/>
              <a:t>      </a:t>
            </a:r>
            <a:br>
              <a:rPr lang="es-CL" sz="2200" dirty="0"/>
            </a:br>
            <a:br>
              <a:rPr lang="es-CL" sz="2200" dirty="0"/>
            </a:br>
            <a:br>
              <a:rPr lang="es-CL" sz="2200" dirty="0"/>
            </a:br>
            <a:br>
              <a:rPr lang="es-CL" sz="2200" dirty="0"/>
            </a:br>
            <a:br>
              <a:rPr lang="es-CL" sz="2200" dirty="0"/>
            </a:br>
            <a:br>
              <a:rPr lang="es-CL" sz="2200" dirty="0"/>
            </a:br>
            <a:r>
              <a:rPr lang="es-CL" sz="2200" dirty="0"/>
              <a:t> </a:t>
            </a:r>
            <a:br>
              <a:rPr lang="es-CL" sz="2200" dirty="0"/>
            </a:br>
            <a:br>
              <a:rPr lang="es-CL" sz="2200" dirty="0"/>
            </a:br>
            <a:br>
              <a:rPr lang="es-CL" sz="2200" dirty="0"/>
            </a:br>
            <a:br>
              <a:rPr lang="es-CL" sz="2200" dirty="0"/>
            </a:br>
            <a:br>
              <a:rPr lang="es-CL" sz="2200" dirty="0"/>
            </a:br>
            <a:r>
              <a:rPr lang="es-CL" sz="2200" b="1" dirty="0">
                <a:effectLst/>
              </a:rPr>
              <a:t>               </a:t>
            </a:r>
            <a:r>
              <a:rPr lang="es-CL" sz="2200" b="1" dirty="0">
                <a:effectLst/>
                <a:latin typeface="Bookman Old Style" pitchFamily="18" charset="0"/>
              </a:rPr>
              <a:t>Hoy aprenderás que los números también nos sirven para </a:t>
            </a:r>
            <a:r>
              <a:rPr lang="es-CL" sz="2200" b="1" dirty="0">
                <a:solidFill>
                  <a:srgbClr val="FF0000"/>
                </a:solidFill>
                <a:effectLst/>
                <a:latin typeface="Bookman Old Style" pitchFamily="18" charset="0"/>
              </a:rPr>
              <a:t>ordenar</a:t>
            </a:r>
            <a:r>
              <a:rPr lang="es-CL" sz="2200" b="1" dirty="0">
                <a:effectLst/>
                <a:latin typeface="Bookman Old Style" pitchFamily="18" charset="0"/>
              </a:rPr>
              <a:t> o establecer la posición en una determinada situación. Por ejemplo, en una carrera podemos reconocer quién llegó </a:t>
            </a:r>
            <a:r>
              <a:rPr lang="es-CL" sz="2200" b="1" dirty="0">
                <a:solidFill>
                  <a:srgbClr val="FF0000"/>
                </a:solidFill>
                <a:effectLst/>
                <a:latin typeface="Bookman Old Style" pitchFamily="18" charset="0"/>
              </a:rPr>
              <a:t>segundo</a:t>
            </a:r>
            <a:r>
              <a:rPr lang="es-CL" sz="2200" b="1" dirty="0">
                <a:effectLst/>
                <a:latin typeface="Bookman Old Style" pitchFamily="18" charset="0"/>
              </a:rPr>
              <a:t>, podemos saber que Anita vive en el </a:t>
            </a:r>
            <a:r>
              <a:rPr lang="es-CL" sz="2200" b="1" dirty="0">
                <a:solidFill>
                  <a:srgbClr val="FF0000"/>
                </a:solidFill>
                <a:effectLst/>
                <a:latin typeface="Bookman Old Style" pitchFamily="18" charset="0"/>
              </a:rPr>
              <a:t>quinto</a:t>
            </a:r>
            <a:r>
              <a:rPr lang="es-CL" sz="2200" b="1" dirty="0">
                <a:effectLst/>
                <a:latin typeface="Bookman Old Style" pitchFamily="18" charset="0"/>
              </a:rPr>
              <a:t> piso del edificio o que tú estás en </a:t>
            </a:r>
            <a:r>
              <a:rPr lang="es-CL" sz="2200" b="1" dirty="0">
                <a:solidFill>
                  <a:srgbClr val="FF0000"/>
                </a:solidFill>
                <a:effectLst/>
                <a:latin typeface="Bookman Old Style" pitchFamily="18" charset="0"/>
              </a:rPr>
              <a:t>primero</a:t>
            </a:r>
            <a:r>
              <a:rPr lang="es-CL" sz="2200" b="1" dirty="0">
                <a:effectLst/>
                <a:latin typeface="Bookman Old Style" pitchFamily="18" charset="0"/>
              </a:rPr>
              <a:t> básico</a:t>
            </a:r>
            <a:r>
              <a:rPr lang="es-CL" sz="2700" b="1" dirty="0">
                <a:effectLst/>
                <a:latin typeface="Bookman Old Style" pitchFamily="18" charset="0"/>
              </a:rPr>
              <a:t>.</a:t>
            </a:r>
            <a:br>
              <a:rPr lang="es-CL" b="1" dirty="0">
                <a:effectLst/>
                <a:latin typeface="Bookman Old Style" pitchFamily="18" charset="0"/>
              </a:rPr>
            </a:br>
            <a:endParaRPr lang="es-CL" b="1" dirty="0">
              <a:effectLst/>
              <a:latin typeface="Bookman Old Style" pitchFamily="18" charset="0"/>
            </a:endParaRPr>
          </a:p>
        </p:txBody>
      </p:sp>
      <p:pic>
        <p:nvPicPr>
          <p:cNvPr id="1028" name="Picture 4" descr="GIF animado (15204) Atlet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39583" y="2780928"/>
            <a:ext cx="3028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559" y="4073054"/>
            <a:ext cx="6800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31206"/>
            <a:ext cx="5595630" cy="264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95536"/>
          </a:xfrm>
        </p:spPr>
        <p:txBody>
          <a:bodyPr/>
          <a:lstStyle/>
          <a:p>
            <a:pPr algn="l">
              <a:lnSpc>
                <a:spcPct val="100000"/>
              </a:lnSpc>
            </a:pPr>
            <a:r>
              <a:rPr lang="es-CL" sz="2000" b="1" dirty="0">
                <a:solidFill>
                  <a:schemeClr val="tx1"/>
                </a:solidFill>
                <a:effectLst/>
                <a:latin typeface="Bookman Old Style" pitchFamily="18" charset="0"/>
              </a:rPr>
              <a:t>Los números ordinales se escriben y se leen de la siguiente manera.</a:t>
            </a:r>
            <a:endParaRPr lang="es-CL" sz="2000" b="1" dirty="0">
              <a:effectLst/>
            </a:endParaRPr>
          </a:p>
        </p:txBody>
      </p:sp>
    </p:spTree>
    <p:extLst>
      <p:ext uri="{BB962C8B-B14F-4D97-AF65-F5344CB8AC3E}">
        <p14:creationId xmlns:p14="http://schemas.microsoft.com/office/powerpoint/2010/main" val="37347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 Discapacidad en la Literatura: Actividades de animación a l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52" name="Picture 4" descr="La Discapacidad en la Literatura: Actividades de animación a l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18" y="449667"/>
            <a:ext cx="998731" cy="936104"/>
          </a:xfrm>
          <a:prstGeom prst="rect">
            <a:avLst/>
          </a:prstGeom>
          <a:noFill/>
          <a:extLst>
            <a:ext uri="{909E8E84-426E-40DD-AFC4-6F175D3DCCD1}">
              <a14:hiddenFill xmlns:a14="http://schemas.microsoft.com/office/drawing/2010/main">
                <a:solidFill>
                  <a:srgbClr val="FFFFFF"/>
                </a:solidFill>
              </a14:hiddenFill>
            </a:ext>
          </a:extLst>
        </p:spPr>
      </p:pic>
      <p:sp>
        <p:nvSpPr>
          <p:cNvPr id="11" name="10 Título"/>
          <p:cNvSpPr>
            <a:spLocks noGrp="1"/>
          </p:cNvSpPr>
          <p:nvPr>
            <p:ph type="title"/>
          </p:nvPr>
        </p:nvSpPr>
        <p:spPr>
          <a:xfrm>
            <a:off x="5220072" y="2636912"/>
            <a:ext cx="3479304" cy="2095500"/>
          </a:xfrm>
        </p:spPr>
        <p:txBody>
          <a:bodyPr/>
          <a:lstStyle/>
          <a:p>
            <a:pPr algn="l"/>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1.- Observa el edificio y responde las preguntas.</a:t>
            </a: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a) ¿De qué color es el 4º piso?</a:t>
            </a: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b) ¿Cuántas ventanas se ven en el 7º piso?</a:t>
            </a: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c) ¿Qué ubicación tiene el piso de color rojo?</a:t>
            </a: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d) ¿Qué piso viene antes del 2º piso?</a:t>
            </a:r>
            <a:br>
              <a:rPr lang="es-CL" sz="1600" b="1" dirty="0">
                <a:effectLst/>
                <a:latin typeface="Bookman Old Style" pitchFamily="18" charset="0"/>
              </a:rPr>
            </a:br>
            <a:br>
              <a:rPr lang="es-CL" sz="1600" b="1" dirty="0">
                <a:effectLst/>
                <a:latin typeface="Bookman Old Style" pitchFamily="18" charset="0"/>
              </a:rPr>
            </a:br>
            <a:r>
              <a:rPr lang="es-CL" sz="1600" b="1" dirty="0">
                <a:effectLst/>
                <a:latin typeface="Bookman Old Style" pitchFamily="18" charset="0"/>
              </a:rPr>
              <a:t>e) ¿Qué piso viene después del 5º piso?</a:t>
            </a:r>
          </a:p>
        </p:txBody>
      </p:sp>
      <p:sp>
        <p:nvSpPr>
          <p:cNvPr id="12" name="11 Marcador de contenido"/>
          <p:cNvSpPr>
            <a:spLocks noGrp="1"/>
          </p:cNvSpPr>
          <p:nvPr>
            <p:ph idx="1"/>
          </p:nvPr>
        </p:nvSpPr>
        <p:spPr>
          <a:xfrm>
            <a:off x="1326949" y="449667"/>
            <a:ext cx="3888432" cy="5426787"/>
          </a:xfrm>
        </p:spPr>
        <p:txBody>
          <a:bodyPr/>
          <a:lstStyle/>
          <a:p>
            <a:pPr marL="0" indent="0">
              <a:buNone/>
            </a:pPr>
            <a:endParaRPr lang="es-CL" dirty="0"/>
          </a:p>
          <a:p>
            <a:pPr marL="0" indent="0">
              <a:buNone/>
            </a:pPr>
            <a:r>
              <a:rPr lang="es-CL" sz="2000" b="1" dirty="0">
                <a:latin typeface="Bookman Old Style" pitchFamily="18" charset="0"/>
              </a:rPr>
              <a:t>Actividades:</a:t>
            </a:r>
          </a:p>
          <a:p>
            <a:pPr marL="0" indent="0" algn="just">
              <a:buNone/>
            </a:pPr>
            <a:r>
              <a:rPr lang="es-CL" sz="1800" b="1" dirty="0">
                <a:latin typeface="Bookman Old Style" pitchFamily="18" charset="0"/>
              </a:rPr>
              <a:t>Desarrolla las siguientes actividades en tu cuaderno de matemáticas.</a:t>
            </a:r>
            <a:endParaRPr lang="es-CL" sz="2000" b="1" dirty="0">
              <a:latin typeface="Bookman Old Style" pitchFamily="18" charset="0"/>
            </a:endParaRPr>
          </a:p>
        </p:txBody>
      </p:sp>
      <p:sp>
        <p:nvSpPr>
          <p:cNvPr id="13" name="12 Marcador de texto"/>
          <p:cNvSpPr>
            <a:spLocks noGrp="1"/>
          </p:cNvSpPr>
          <p:nvPr>
            <p:ph type="body" sz="half" idx="2"/>
          </p:nvPr>
        </p:nvSpPr>
        <p:spPr>
          <a:xfrm>
            <a:off x="1326949" y="2564904"/>
            <a:ext cx="3008313" cy="3687763"/>
          </a:xfrm>
        </p:spPr>
        <p:txBody>
          <a:bodyPr/>
          <a:lstStyle/>
          <a:p>
            <a:endParaRPr lang="es-C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2386369"/>
            <a:ext cx="3672407" cy="30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2024" y="1124744"/>
            <a:ext cx="7632848" cy="4320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a:solidFill>
                  <a:schemeClr val="tx1"/>
                </a:solidFill>
                <a:latin typeface="Bookman Old Style" pitchFamily="18" charset="0"/>
              </a:rPr>
              <a:t>2.-Dibuja en tu cuaderno un tren con 10 vagones, sin considerar la locomotora</a:t>
            </a:r>
            <a:r>
              <a:rPr lang="es-CL" sz="2000" dirty="0">
                <a:solidFill>
                  <a:schemeClr val="tx1"/>
                </a:solidFill>
                <a:latin typeface="Bookman Old Style" pitchFamily="18" charset="0"/>
              </a:rPr>
              <a:t>.</a:t>
            </a:r>
          </a:p>
          <a:p>
            <a:pPr algn="ctr"/>
            <a:r>
              <a:rPr lang="es-CL" dirty="0">
                <a:solidFill>
                  <a:schemeClr val="tx1"/>
                </a:solidFill>
              </a:rPr>
              <a:t> </a:t>
            </a:r>
          </a:p>
          <a:p>
            <a:pPr marL="342900" indent="-342900">
              <a:buAutoNum type="alphaLcParenR"/>
            </a:pPr>
            <a:r>
              <a:rPr lang="es-CL" dirty="0">
                <a:solidFill>
                  <a:schemeClr val="tx1">
                    <a:lumMod val="95000"/>
                    <a:lumOff val="5000"/>
                  </a:schemeClr>
                </a:solidFill>
              </a:rPr>
              <a:t>Enumera cada vagón usando los números ordinales.</a:t>
            </a:r>
          </a:p>
          <a:p>
            <a:endParaRPr lang="es-CL" baseline="30000" dirty="0">
              <a:solidFill>
                <a:schemeClr val="tx1">
                  <a:lumMod val="95000"/>
                  <a:lumOff val="5000"/>
                </a:schemeClr>
              </a:solidFill>
            </a:endParaRPr>
          </a:p>
          <a:p>
            <a:r>
              <a:rPr lang="es-CL" dirty="0">
                <a:solidFill>
                  <a:schemeClr val="tx1">
                    <a:lumMod val="95000"/>
                    <a:lumOff val="5000"/>
                  </a:schemeClr>
                </a:solidFill>
              </a:rPr>
              <a:t>b) Pinta de color amarillo el segundo vagón.</a:t>
            </a:r>
          </a:p>
          <a:p>
            <a:endParaRPr lang="es-CL" dirty="0">
              <a:solidFill>
                <a:schemeClr val="tx1">
                  <a:lumMod val="95000"/>
                  <a:lumOff val="5000"/>
                </a:schemeClr>
              </a:solidFill>
            </a:endParaRPr>
          </a:p>
          <a:p>
            <a:r>
              <a:rPr lang="es-CL" dirty="0">
                <a:solidFill>
                  <a:schemeClr val="tx1">
                    <a:lumMod val="95000"/>
                    <a:lumOff val="5000"/>
                  </a:schemeClr>
                </a:solidFill>
              </a:rPr>
              <a:t>c) Pinta de color verde el sexto vagón.</a:t>
            </a:r>
          </a:p>
          <a:p>
            <a:endParaRPr lang="es-CL" dirty="0">
              <a:solidFill>
                <a:schemeClr val="tx1">
                  <a:lumMod val="95000"/>
                  <a:lumOff val="5000"/>
                </a:schemeClr>
              </a:solidFill>
            </a:endParaRPr>
          </a:p>
          <a:p>
            <a:r>
              <a:rPr lang="es-CL" dirty="0">
                <a:solidFill>
                  <a:schemeClr val="tx1">
                    <a:lumMod val="95000"/>
                    <a:lumOff val="5000"/>
                  </a:schemeClr>
                </a:solidFill>
              </a:rPr>
              <a:t>d) Dibuja una jirafa en el décimo vagón.</a:t>
            </a:r>
          </a:p>
          <a:p>
            <a:endParaRPr lang="es-CL" dirty="0">
              <a:solidFill>
                <a:schemeClr val="tx1">
                  <a:lumMod val="95000"/>
                  <a:lumOff val="5000"/>
                </a:schemeClr>
              </a:solidFill>
            </a:endParaRPr>
          </a:p>
          <a:p>
            <a:r>
              <a:rPr lang="es-CL" dirty="0">
                <a:solidFill>
                  <a:schemeClr val="tx1">
                    <a:lumMod val="95000"/>
                    <a:lumOff val="5000"/>
                  </a:schemeClr>
                </a:solidFill>
              </a:rPr>
              <a:t>e) Dibuja un león en el tercer vagón.</a:t>
            </a:r>
          </a:p>
          <a:p>
            <a:endParaRPr lang="es-CL" dirty="0">
              <a:solidFill>
                <a:schemeClr val="tx1">
                  <a:lumMod val="95000"/>
                  <a:lumOff val="5000"/>
                </a:schemeClr>
              </a:solidFill>
            </a:endParaRPr>
          </a:p>
          <a:p>
            <a:r>
              <a:rPr lang="es-CL" dirty="0">
                <a:solidFill>
                  <a:schemeClr val="tx1">
                    <a:lumMod val="95000"/>
                    <a:lumOff val="5000"/>
                  </a:schemeClr>
                </a:solidFill>
              </a:rPr>
              <a:t>f) En el vagón anterior al quinto dibuja un oso.</a:t>
            </a:r>
          </a:p>
          <a:p>
            <a:endParaRPr lang="es-CL" dirty="0">
              <a:solidFill>
                <a:schemeClr val="tx1">
                  <a:lumMod val="95000"/>
                  <a:lumOff val="5000"/>
                </a:schemeClr>
              </a:solidFill>
            </a:endParaRPr>
          </a:p>
          <a:p>
            <a:r>
              <a:rPr lang="es-CL" dirty="0">
                <a:solidFill>
                  <a:schemeClr val="tx1">
                    <a:lumMod val="95000"/>
                    <a:lumOff val="5000"/>
                  </a:schemeClr>
                </a:solidFill>
              </a:rPr>
              <a:t>g) En el primer vagón dibuja un elefante.</a:t>
            </a:r>
          </a:p>
          <a:p>
            <a:endParaRPr lang="es-CL" dirty="0">
              <a:solidFill>
                <a:schemeClr val="tx1">
                  <a:lumMod val="95000"/>
                  <a:lumOff val="5000"/>
                </a:schemeClr>
              </a:solidFill>
            </a:endParaRPr>
          </a:p>
          <a:p>
            <a:r>
              <a:rPr lang="es-CL" dirty="0">
                <a:solidFill>
                  <a:schemeClr val="tx1">
                    <a:lumMod val="95000"/>
                    <a:lumOff val="5000"/>
                  </a:schemeClr>
                </a:solidFill>
              </a:rPr>
              <a:t>h) Escribe qué vagones no llevan animales.</a:t>
            </a:r>
          </a:p>
          <a:p>
            <a:pPr marL="342900" indent="-342900">
              <a:buAutoNum type="alphaLcParenR"/>
            </a:pPr>
            <a:endParaRPr lang="es-CL" dirty="0">
              <a:solidFill>
                <a:schemeClr val="tx1"/>
              </a:solidFill>
            </a:endParaRPr>
          </a:p>
          <a:p>
            <a:pPr marL="342900" indent="-342900">
              <a:buAutoNum type="alphaLcParenR"/>
            </a:pPr>
            <a:endParaRPr lang="es-CL" dirty="0">
              <a:solidFill>
                <a:schemeClr val="tx1"/>
              </a:solidFill>
            </a:endParaRPr>
          </a:p>
          <a:p>
            <a:pPr marL="342900" indent="-342900" algn="ctr">
              <a:buAutoNum type="alphaLcParenR"/>
            </a:pPr>
            <a:endParaRPr lang="es-CL" dirty="0">
              <a:solidFill>
                <a:schemeClr val="tx1"/>
              </a:solidFill>
            </a:endParaRPr>
          </a:p>
        </p:txBody>
      </p:sp>
    </p:spTree>
    <p:extLst>
      <p:ext uri="{BB962C8B-B14F-4D97-AF65-F5344CB8AC3E}">
        <p14:creationId xmlns:p14="http://schemas.microsoft.com/office/powerpoint/2010/main" val="333245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363272" cy="1246460"/>
          </a:xfrm>
        </p:spPr>
        <p:txBody>
          <a:bodyPr>
            <a:normAutofit/>
          </a:bodyPr>
          <a:lstStyle/>
          <a:p>
            <a:pPr algn="l"/>
            <a:r>
              <a:rPr lang="es-CL" sz="2000" b="1" dirty="0">
                <a:effectLst/>
                <a:latin typeface="Bookman Old Style" pitchFamily="18" charset="0"/>
              </a:rPr>
              <a:t>Problemas con números ordinales: Resuelve los problemas guiándote por las  imágenes</a:t>
            </a:r>
            <a:r>
              <a:rPr lang="es-CL" b="0" dirty="0"/>
              <a:t>.</a:t>
            </a:r>
          </a:p>
        </p:txBody>
      </p:sp>
      <p:sp>
        <p:nvSpPr>
          <p:cNvPr id="3" name="2 Marcador de contenido"/>
          <p:cNvSpPr>
            <a:spLocks noGrp="1"/>
          </p:cNvSpPr>
          <p:nvPr>
            <p:ph idx="1"/>
          </p:nvPr>
        </p:nvSpPr>
        <p:spPr>
          <a:xfrm>
            <a:off x="4644008" y="497880"/>
            <a:ext cx="3970784" cy="5217443"/>
          </a:xfrm>
        </p:spPr>
        <p:txBody>
          <a:bodyPr>
            <a:normAutofit/>
          </a:bodyPr>
          <a:lstStyle/>
          <a:p>
            <a:pPr marL="0" indent="0">
              <a:buNone/>
            </a:pPr>
            <a:r>
              <a:rPr lang="es-CL" sz="1800" dirty="0"/>
              <a:t> </a:t>
            </a:r>
          </a:p>
        </p:txBody>
      </p:sp>
      <p:sp>
        <p:nvSpPr>
          <p:cNvPr id="4" name="3 Marcador de texto"/>
          <p:cNvSpPr>
            <a:spLocks noGrp="1"/>
          </p:cNvSpPr>
          <p:nvPr>
            <p:ph type="body" sz="half" idx="2"/>
          </p:nvPr>
        </p:nvSpPr>
        <p:spPr>
          <a:xfrm>
            <a:off x="457200" y="1435100"/>
            <a:ext cx="3970784" cy="4691063"/>
          </a:xfrm>
        </p:spPr>
        <p:txBody>
          <a:bodyPr>
            <a:normAutofit/>
          </a:bodyPr>
          <a:lstStyle/>
          <a:p>
            <a:pPr algn="just"/>
            <a:r>
              <a:rPr lang="es-CL" sz="2000" dirty="0"/>
              <a:t>1</a:t>
            </a:r>
            <a:r>
              <a:rPr lang="es-CL" sz="2000" dirty="0">
                <a:latin typeface="Bookman Old Style" pitchFamily="18" charset="0"/>
              </a:rPr>
              <a:t>.- Melisa está compitiendo en una carrera. ¿En qué lugar llegará Melisa si se mantiene el mismo orden de la lámina?</a:t>
            </a:r>
          </a:p>
          <a:p>
            <a:pPr algn="just"/>
            <a:endParaRPr lang="es-CL" sz="2000" dirty="0"/>
          </a:p>
          <a:p>
            <a:pPr algn="just"/>
            <a:r>
              <a:rPr lang="es-CL" sz="2000" dirty="0"/>
              <a:t>2.-</a:t>
            </a:r>
            <a:r>
              <a:rPr lang="es-CL" sz="2000" dirty="0">
                <a:latin typeface="Bookman Old Style" pitchFamily="18" charset="0"/>
              </a:rPr>
              <a:t>Luis fue a la competencia de autos y sacó una fotografía de la llegada de los autos. Si el auto D pasa al auto B y C, ¿en qué lugar llegaría a la meta el auto 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573" y="1268760"/>
            <a:ext cx="3531319" cy="214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17032"/>
            <a:ext cx="458631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7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48880"/>
            <a:ext cx="4450432" cy="30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a:xfrm>
            <a:off x="395536" y="612676"/>
            <a:ext cx="8229600" cy="1600200"/>
          </a:xfrm>
        </p:spPr>
        <p:txBody>
          <a:bodyPr/>
          <a:lstStyle/>
          <a:p>
            <a:pPr>
              <a:lnSpc>
                <a:spcPct val="100000"/>
              </a:lnSpc>
            </a:pPr>
            <a:r>
              <a:rPr lang="es-CL" sz="2000" b="1" dirty="0">
                <a:solidFill>
                  <a:schemeClr val="tx1"/>
                </a:solidFill>
                <a:effectLst/>
                <a:latin typeface="Bookman Old Style" pitchFamily="18" charset="0"/>
              </a:rPr>
              <a:t>4.- Practica los números ordinales ingresando a la página </a:t>
            </a:r>
            <a:r>
              <a:rPr lang="es-CL" sz="2000" b="1" u="sng" dirty="0">
                <a:effectLst/>
                <a:latin typeface="Bookman Old Style" pitchFamily="18" charset="0"/>
                <a:hlinkClick r:id="rId3"/>
              </a:rPr>
              <a:t>https://www.youtube.com/watch?v=Dm5Vh-000zI</a:t>
            </a:r>
            <a:br>
              <a:rPr lang="es-CL" sz="2000" b="1" dirty="0">
                <a:effectLst/>
                <a:latin typeface="Bookman Old Style" pitchFamily="18" charset="0"/>
              </a:rPr>
            </a:br>
            <a:endParaRPr lang="es-CL" sz="2000" b="1" dirty="0">
              <a:effectLst/>
              <a:latin typeface="Bookman Old Style" pitchFamily="18" charset="0"/>
            </a:endParaRPr>
          </a:p>
        </p:txBody>
      </p:sp>
    </p:spTree>
    <p:extLst>
      <p:ext uri="{BB962C8B-B14F-4D97-AF65-F5344CB8AC3E}">
        <p14:creationId xmlns:p14="http://schemas.microsoft.com/office/powerpoint/2010/main" val="79112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style.rotation</p:attrName>
                                        </p:attrNameLst>
                                      </p:cBhvr>
                                      <p:tavLst>
                                        <p:tav tm="0">
                                          <p:val>
                                            <p:fltVal val="90"/>
                                          </p:val>
                                        </p:tav>
                                        <p:tav tm="100000">
                                          <p:val>
                                            <p:fltVal val="0"/>
                                          </p:val>
                                        </p:tav>
                                      </p:tavLst>
                                    </p:anim>
                                    <p:animEffect transition="in" filter="fade">
                                      <p:cBhvr>
                                        <p:cTn id="1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282</TotalTime>
  <Words>509</Words>
  <Application>Microsoft Office PowerPoint</Application>
  <PresentationFormat>Presentación en pantalla (4:3)</PresentationFormat>
  <Paragraphs>34</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Bookman Old Style</vt:lpstr>
      <vt:lpstr>Calibri</vt:lpstr>
      <vt:lpstr>Century Gothic</vt:lpstr>
      <vt:lpstr>Courier New</vt:lpstr>
      <vt:lpstr>Palatino Linotype</vt:lpstr>
      <vt:lpstr>Ejecutivo</vt:lpstr>
      <vt:lpstr>Presentación de PowerPoint</vt:lpstr>
      <vt:lpstr>                                                            Como ya sabes, los números están presentes en muchas actividades de nuestra vida, por ejemplo,  cuando organizamos un cumpleaños tenemos que contar los platos que vamos a colocar en la mesa o saber cuántos globos ocuparemos .         </vt:lpstr>
      <vt:lpstr>                                                     Hoy aprenderás que los números también nos sirven para ordenar o establecer la posición en una determinada situación. Por ejemplo, en una carrera podemos reconocer quién llegó segundo, podemos saber que Anita vive en el quinto piso del edificio o que tú estás en primero básico. </vt:lpstr>
      <vt:lpstr>Los números ordinales se escriben y se leen de la siguiente manera.</vt:lpstr>
      <vt:lpstr>          1.- Observa el edificio y responde las preguntas.  a) ¿De qué color es el 4º piso?  b) ¿Cuántas ventanas se ven en el 7º piso?  c) ¿Qué ubicación tiene el piso de color rojo?  d) ¿Qué piso viene antes del 2º piso?  e) ¿Qué piso viene después del 5º piso?</vt:lpstr>
      <vt:lpstr>Presentación de PowerPoint</vt:lpstr>
      <vt:lpstr>Problemas con números ordinales: Resuelve los problemas guiándote por las  imágenes.</vt:lpstr>
      <vt:lpstr>4.- Practica los números ordinales ingresando a la página https://www.youtube.com/watch?v=Dm5Vh-000zI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DANIELLA</dc:creator>
  <cp:lastModifiedBy>LENOVO07</cp:lastModifiedBy>
  <cp:revision>30</cp:revision>
  <dcterms:created xsi:type="dcterms:W3CDTF">2020-03-26T22:18:59Z</dcterms:created>
  <dcterms:modified xsi:type="dcterms:W3CDTF">2020-07-25T21:21:44Z</dcterms:modified>
</cp:coreProperties>
</file>